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53" r:id="rId2"/>
    <p:sldMasterId id="2147483666" r:id="rId3"/>
    <p:sldMasterId id="2147483672" r:id="rId4"/>
    <p:sldMasterId id="2147483684" r:id="rId5"/>
  </p:sldMasterIdLst>
  <p:notesMasterIdLst>
    <p:notesMasterId r:id="rId21"/>
  </p:notesMasterIdLst>
  <p:handoutMasterIdLst>
    <p:handoutMasterId r:id="rId22"/>
  </p:handoutMasterIdLst>
  <p:sldIdLst>
    <p:sldId id="256" r:id="rId6"/>
    <p:sldId id="310" r:id="rId7"/>
    <p:sldId id="307" r:id="rId8"/>
    <p:sldId id="312" r:id="rId9"/>
    <p:sldId id="313" r:id="rId10"/>
    <p:sldId id="314" r:id="rId11"/>
    <p:sldId id="315" r:id="rId12"/>
    <p:sldId id="316" r:id="rId13"/>
    <p:sldId id="317" r:id="rId14"/>
    <p:sldId id="321" r:id="rId15"/>
    <p:sldId id="323" r:id="rId16"/>
    <p:sldId id="322" r:id="rId17"/>
    <p:sldId id="324" r:id="rId18"/>
    <p:sldId id="319" r:id="rId19"/>
    <p:sldId id="308" r:id="rId20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FF0000"/>
    <a:srgbClr val="000000"/>
    <a:srgbClr val="88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0" autoAdjust="0"/>
    <p:restoredTop sz="88525" autoAdjust="0"/>
  </p:normalViewPr>
  <p:slideViewPr>
    <p:cSldViewPr>
      <p:cViewPr>
        <p:scale>
          <a:sx n="60" d="100"/>
          <a:sy n="60" d="100"/>
        </p:scale>
        <p:origin x="-2262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918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99C36-010E-43C0-AC61-BD22D7E78BF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6977"/>
            <a:ext cx="2946400" cy="494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6977"/>
            <a:ext cx="2946400" cy="494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F802D-D840-4487-A76F-C4C47DC7CA8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352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02FE46F-56A2-4800-A67C-41A0C7F5DE30}" type="datetimeFigureOut">
              <a:rPr lang="en-GB"/>
              <a:pPr>
                <a:defRPr/>
              </a:pPr>
              <a:t>13/11/2018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0069"/>
            <a:ext cx="5438775" cy="4442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977"/>
            <a:ext cx="2946400" cy="494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6977"/>
            <a:ext cx="2946400" cy="494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9A9CBC8-6525-4D25-9862-4BCB70565AB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27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99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0912C2-8418-4378-9A03-2133891170D0}" type="slidenum">
              <a:rPr lang="en-GB" altLang="da-DK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da-DK">
              <a:solidFill>
                <a:prstClr val="black"/>
              </a:solidFill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4538"/>
            <a:ext cx="4930775" cy="369887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65" y="4690190"/>
            <a:ext cx="4984346" cy="4437303"/>
          </a:xfrm>
          <a:noFill/>
        </p:spPr>
        <p:txBody>
          <a:bodyPr/>
          <a:lstStyle/>
          <a:p>
            <a:pPr eaLnBrk="1" hangingPunct="1"/>
            <a:endParaRPr lang="da-DK" alt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1" y="2741613"/>
            <a:ext cx="7618413" cy="457200"/>
          </a:xfrm>
        </p:spPr>
        <p:txBody>
          <a:bodyPr/>
          <a:lstStyle>
            <a:lvl1pPr>
              <a:defRPr sz="2400">
                <a:solidFill>
                  <a:srgbClr val="887F6E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1" y="3295649"/>
            <a:ext cx="7618413" cy="457200"/>
          </a:xfrm>
        </p:spPr>
        <p:txBody>
          <a:bodyPr/>
          <a:lstStyle>
            <a:lvl1pPr marL="0" indent="0" algn="r">
              <a:buFontTx/>
              <a:buNone/>
              <a:defRPr sz="18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0CEFC-0A0D-45F6-BB36-6BECE52BC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6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88698-70F4-4A13-A233-C235B04614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13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BFD5C-F791-4BC0-B275-E57735B3F5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7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CDDE5-FAF7-430E-8C43-561E4CF669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64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3CE90-D965-41ED-B765-3D6369889B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9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95400" y="3048013"/>
            <a:ext cx="7620000" cy="740833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2400" b="1" cap="all">
                <a:solidFill>
                  <a:srgbClr val="887F6E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86200" y="5412149"/>
            <a:ext cx="5029200" cy="1320800"/>
          </a:xfrm>
        </p:spPr>
        <p:txBody>
          <a:bodyPr/>
          <a:lstStyle>
            <a:lvl1pPr algn="r">
              <a:defRPr sz="16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Subtitle 6"/>
          <p:cNvSpPr>
            <a:spLocks noGrp="1"/>
          </p:cNvSpPr>
          <p:nvPr>
            <p:ph type="subTitle" idx="1"/>
          </p:nvPr>
        </p:nvSpPr>
        <p:spPr>
          <a:xfrm>
            <a:off x="1295400" y="3788833"/>
            <a:ext cx="7620000" cy="609600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89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756803"/>
            <a:ext cx="8439150" cy="444711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08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75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6800"/>
            <a:ext cx="8439150" cy="44160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15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756801"/>
            <a:ext cx="8439150" cy="3902155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776397"/>
            <a:ext cx="8439150" cy="442383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2277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030D1-9A54-442E-8EA1-8508DE09B6E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95400" y="3048006"/>
            <a:ext cx="7620000" cy="740833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2400" b="1" cap="all">
                <a:solidFill>
                  <a:srgbClr val="887F6E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86200" y="5412149"/>
            <a:ext cx="5029200" cy="1320800"/>
          </a:xfrm>
        </p:spPr>
        <p:txBody>
          <a:bodyPr/>
          <a:lstStyle>
            <a:lvl1pPr algn="r">
              <a:defRPr sz="16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Subtitle 6"/>
          <p:cNvSpPr>
            <a:spLocks noGrp="1"/>
          </p:cNvSpPr>
          <p:nvPr>
            <p:ph type="subTitle" idx="1"/>
          </p:nvPr>
        </p:nvSpPr>
        <p:spPr>
          <a:xfrm>
            <a:off x="1295400" y="3788833"/>
            <a:ext cx="7620000" cy="609600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756803"/>
            <a:ext cx="8439150" cy="444711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37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04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6800"/>
            <a:ext cx="8439150" cy="44160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48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756801"/>
            <a:ext cx="8439150" cy="3902155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776390"/>
            <a:ext cx="8439150" cy="442383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25087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315200" y="0"/>
            <a:ext cx="18288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743205"/>
            <a:ext cx="7620000" cy="555625"/>
          </a:xfrm>
        </p:spPr>
        <p:txBody>
          <a:bodyPr anchor="t">
            <a:normAutofit/>
          </a:bodyPr>
          <a:lstStyle>
            <a:lvl1pPr>
              <a:defRPr sz="2400" cap="all">
                <a:solidFill>
                  <a:srgbClr val="887F6E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86200" y="5715000"/>
            <a:ext cx="5029200" cy="990600"/>
          </a:xfrm>
        </p:spPr>
        <p:txBody>
          <a:bodyPr/>
          <a:lstStyle>
            <a:lvl1pPr algn="r">
              <a:defRPr sz="16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Subtitle 6"/>
          <p:cNvSpPr>
            <a:spLocks noGrp="1"/>
          </p:cNvSpPr>
          <p:nvPr>
            <p:ph type="subTitle" idx="1"/>
          </p:nvPr>
        </p:nvSpPr>
        <p:spPr>
          <a:xfrm>
            <a:off x="1295400" y="3298825"/>
            <a:ext cx="7620000" cy="457200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27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753200"/>
            <a:ext cx="8229600" cy="44100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- add copy here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2DC7-9628-4B08-97A5-3342205ED9D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02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- add copy here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15CE-A5DC-4126-AE7D-BC6481BD71C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373563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- add copy here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E6667-78CC-4B4C-A80D-589A21ED1AE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05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752604"/>
            <a:ext cx="8229600" cy="35052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34000"/>
            <a:ext cx="8229600" cy="381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- add copy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C3F8B-72C2-4B6E-89B9-ACD001F430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6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455613" y="6354774"/>
            <a:ext cx="5334000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7920043" y="6354774"/>
            <a:ext cx="763587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C642E-23FC-4CFD-8381-25622B9060D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9F40-A9E2-46D7-A4D2-F99F10A3AB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9119D-8485-4FAB-ADB4-449050A7D8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8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1C10B-8A7E-486B-BA96-131D41C00C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4B050-7AE4-4EBA-8FDD-1D291C8371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6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A4A7C-ED40-4581-BCD4-93D7BE1E85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1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94B68-1296-4FEF-9CC5-98F0F1CEEC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3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2813"/>
            <a:ext cx="822642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6425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6354774"/>
            <a:ext cx="5334000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87F6E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0043" y="6354774"/>
            <a:ext cx="763587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87F6E"/>
                </a:solidFill>
                <a:cs typeface="+mn-cs"/>
              </a:defRPr>
            </a:lvl1pPr>
          </a:lstStyle>
          <a:p>
            <a:pPr>
              <a:defRPr/>
            </a:pPr>
            <a:fld id="{3236B2A9-A7B5-41B6-8695-C7FEAEFF0AD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Char char="•"/>
        <a:defRPr sz="2000">
          <a:solidFill>
            <a:schemeClr val="tx1"/>
          </a:solidFill>
          <a:latin typeface="+mn-lt"/>
        </a:defRPr>
      </a:lvl2pPr>
      <a:lvl3pPr marL="1160463" indent="-266700" algn="l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Char char="•"/>
        <a:defRPr>
          <a:solidFill>
            <a:schemeClr val="tx1"/>
          </a:solidFill>
          <a:latin typeface="+mn-lt"/>
        </a:defRPr>
      </a:lvl3pPr>
      <a:lvl4pPr marL="1617663" indent="-277813" algn="l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Char char="•"/>
        <a:defRPr>
          <a:solidFill>
            <a:schemeClr val="tx1"/>
          </a:solidFill>
          <a:latin typeface="+mn-lt"/>
        </a:defRPr>
      </a:lvl4pPr>
      <a:lvl5pPr marL="2066925" indent="-269875" algn="l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Char char="•"/>
        <a:defRPr>
          <a:solidFill>
            <a:schemeClr val="tx1"/>
          </a:solidFill>
          <a:latin typeface="+mn-lt"/>
        </a:defRPr>
      </a:lvl5pPr>
      <a:lvl6pPr marL="2524125" indent="-269875" algn="l" rtl="0" fontAlgn="base">
        <a:spcBef>
          <a:spcPct val="20000"/>
        </a:spcBef>
        <a:spcAft>
          <a:spcPct val="0"/>
        </a:spcAft>
        <a:buClr>
          <a:srgbClr val="887F6E"/>
        </a:buClr>
        <a:buChar char="•"/>
        <a:defRPr>
          <a:solidFill>
            <a:schemeClr val="tx1"/>
          </a:solidFill>
          <a:latin typeface="+mn-lt"/>
        </a:defRPr>
      </a:lvl6pPr>
      <a:lvl7pPr marL="2981325" indent="-269875" algn="l" rtl="0" fontAlgn="base">
        <a:spcBef>
          <a:spcPct val="20000"/>
        </a:spcBef>
        <a:spcAft>
          <a:spcPct val="0"/>
        </a:spcAft>
        <a:buClr>
          <a:srgbClr val="887F6E"/>
        </a:buClr>
        <a:buChar char="•"/>
        <a:defRPr>
          <a:solidFill>
            <a:schemeClr val="tx1"/>
          </a:solidFill>
          <a:latin typeface="+mn-lt"/>
        </a:defRPr>
      </a:lvl7pPr>
      <a:lvl8pPr marL="3438525" indent="-269875" algn="l" rtl="0" fontAlgn="base">
        <a:spcBef>
          <a:spcPct val="20000"/>
        </a:spcBef>
        <a:spcAft>
          <a:spcPct val="0"/>
        </a:spcAft>
        <a:buClr>
          <a:srgbClr val="887F6E"/>
        </a:buClr>
        <a:buChar char="•"/>
        <a:defRPr>
          <a:solidFill>
            <a:schemeClr val="tx1"/>
          </a:solidFill>
          <a:latin typeface="+mn-lt"/>
        </a:defRPr>
      </a:lvl8pPr>
      <a:lvl9pPr marL="3895725" indent="-269875" algn="l" rtl="0" fontAlgn="base">
        <a:spcBef>
          <a:spcPct val="20000"/>
        </a:spcBef>
        <a:spcAft>
          <a:spcPct val="0"/>
        </a:spcAft>
        <a:buClr>
          <a:srgbClr val="887F6E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text styles</a:t>
            </a:r>
          </a:p>
          <a:p>
            <a:pPr lvl="1"/>
            <a:r>
              <a:rPr lang="en-US" altLang="da-DK" smtClean="0"/>
              <a:t>Second level</a:t>
            </a:r>
          </a:p>
          <a:p>
            <a:pPr lvl="2"/>
            <a:r>
              <a:rPr lang="en-US" altLang="da-DK" smtClean="0"/>
              <a:t>Third level</a:t>
            </a:r>
          </a:p>
          <a:p>
            <a:pPr lvl="3"/>
            <a:r>
              <a:rPr lang="en-US" altLang="da-DK" smtClean="0"/>
              <a:t>Fourth level</a:t>
            </a:r>
          </a:p>
          <a:p>
            <a:pPr lvl="4"/>
            <a:r>
              <a:rPr lang="en-US" altLang="da-D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97A0D4C-D712-4321-AFFA-BA0F761598CB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5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756800"/>
            <a:ext cx="8438400" cy="44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Footer - add copy here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85478" y="6356352"/>
            <a:ext cx="610872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525CFF1-B50C-BD43-BA64-90420A92ACFD}" type="slidenum">
              <a:rPr lang="en-US"/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98731"/>
            <a:ext cx="8439150" cy="660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2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36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72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08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44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756800"/>
            <a:ext cx="8438400" cy="44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Footer - add copy here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85478" y="6356352"/>
            <a:ext cx="610872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525CFF1-B50C-BD43-BA64-90420A92ACFD}" type="slidenum">
              <a:rPr lang="en-US"/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98731"/>
            <a:ext cx="8439150" cy="660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2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36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72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08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44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1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533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87F6E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>
              <a:defRPr/>
            </a:pPr>
            <a:r>
              <a:rPr lang="en-GB"/>
              <a:t>Footer - add copy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87F6E"/>
                </a:solidFill>
                <a:latin typeface="Arial" pitchFamily="34" charset="0"/>
              </a:defRPr>
            </a:lvl1pPr>
          </a:lstStyle>
          <a:p>
            <a:pPr defTabSz="457200">
              <a:defRPr/>
            </a:pPr>
            <a:fld id="{574178D3-6AF6-4C8F-A925-341F26DF9A6A}" type="slidenum">
              <a:rPr lang="en-US">
                <a:ea typeface="ＭＳ Ｐゴシック" pitchFamily="34" charset="-128"/>
                <a:cs typeface="+mn-cs"/>
              </a:rPr>
              <a:pPr defTabSz="457200">
                <a:defRPr/>
              </a:pPr>
              <a:t>‹Nr.›</a:t>
            </a:fld>
            <a:endParaRPr lang="en-US"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05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hdr="0" ftr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FFFFFF"/>
          </a:solidFill>
          <a:latin typeface="Arial"/>
          <a:ea typeface="ＭＳ Ｐゴシック" pitchFamily="-65" charset="-128"/>
          <a:cs typeface="ＭＳ Ｐゴシック" pitchFamily="-106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106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106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106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106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200" kern="1200">
          <a:solidFill>
            <a:schemeClr val="tx1"/>
          </a:solidFill>
          <a:latin typeface="Arial"/>
          <a:ea typeface="ＭＳ Ｐゴシック" pitchFamily="-65" charset="-128"/>
          <a:cs typeface="ＭＳ Ｐゴシック" pitchFamily="-106" charset="-128"/>
        </a:defRPr>
      </a:lvl1pPr>
      <a:lvl2pPr marL="360363" indent="-360363" algn="l" defTabSz="457200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Font typeface="Arial" charset="0"/>
        <a:buChar char="•"/>
        <a:tabLst>
          <a:tab pos="360363" algn="l"/>
        </a:tabLst>
        <a:defRPr sz="2000" kern="1200">
          <a:solidFill>
            <a:schemeClr val="tx1"/>
          </a:solidFill>
          <a:latin typeface="Arial"/>
          <a:ea typeface="ＭＳ Ｐゴシック" pitchFamily="-65" charset="-128"/>
          <a:cs typeface="ＭＳ Ｐゴシック" pitchFamily="-106" charset="-128"/>
        </a:defRPr>
      </a:lvl2pPr>
      <a:lvl3pPr marL="719138" indent="-358775" algn="l" defTabSz="457200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Font typeface="Arial" charset="0"/>
        <a:buChar char="•"/>
        <a:defRPr kern="1200">
          <a:solidFill>
            <a:srgbClr val="000000"/>
          </a:solidFill>
          <a:latin typeface="Arial"/>
          <a:ea typeface="ＭＳ Ｐゴシック" pitchFamily="-65" charset="-128"/>
          <a:cs typeface="ＭＳ Ｐゴシック" pitchFamily="-106" charset="-128"/>
        </a:defRPr>
      </a:lvl3pPr>
      <a:lvl4pPr marL="1079500" indent="-360363" algn="l" defTabSz="457200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Font typeface="Arial" charset="0"/>
        <a:buChar char="•"/>
        <a:tabLst>
          <a:tab pos="1079500" algn="l"/>
        </a:tabLst>
        <a:defRPr kern="1200">
          <a:solidFill>
            <a:srgbClr val="000000"/>
          </a:solidFill>
          <a:latin typeface="Arial"/>
          <a:ea typeface="ＭＳ Ｐゴシック" pitchFamily="-65" charset="-128"/>
          <a:cs typeface="ＭＳ Ｐゴシック" pitchFamily="-106" charset="-128"/>
        </a:defRPr>
      </a:lvl4pPr>
      <a:lvl5pPr marL="1528763" indent="-449263" algn="l" defTabSz="457200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pitchFamily="-65" charset="-128"/>
          <a:cs typeface="ＭＳ Ｐゴシック" pitchFamily="-106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pt.org/ecc/deliverabl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pt.org/ecc/tools-and-services/ecc-consulta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pt.org/ecc/tools-and-services/ecc-consultation" TargetMode="External"/><Relationship Id="rId2" Type="http://schemas.openxmlformats.org/officeDocument/2006/relationships/hyperlink" Target="https://cept.org/ecc/topics/spectrum-for-wireless-broadband-5g" TargetMode="Externa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cept.org/ecc/meeting-calenda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weilacher@bnetza.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co@eco.cept.org" TargetMode="External"/><Relationship Id="rId4" Type="http://schemas.openxmlformats.org/officeDocument/2006/relationships/hyperlink" Target="http://www.cept.org/ec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 txBox="1">
            <a:spLocks/>
          </p:cNvSpPr>
          <p:nvPr/>
        </p:nvSpPr>
        <p:spPr>
          <a:xfrm>
            <a:off x="7920043" y="6354774"/>
            <a:ext cx="763587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9D9030D1-9A54-442E-8EA1-8508DE09B6E8}" type="slidenum">
              <a:rPr lang="en-GB" sz="1000" smtClean="0"/>
              <a:pPr algn="r">
                <a:defRPr/>
              </a:pPr>
              <a:t>1</a:t>
            </a:fld>
            <a:endParaRPr lang="en-GB" sz="10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67744" y="3068961"/>
            <a:ext cx="6720840" cy="8140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ITG Workshop on 5G antennas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GB" dirty="0" smtClean="0"/>
              <a:t>13 November 2018, University Munich / Germany</a:t>
            </a:r>
            <a:endParaRPr lang="en-GB" dirty="0"/>
          </a:p>
        </p:txBody>
      </p:sp>
      <p:sp>
        <p:nvSpPr>
          <p:cNvPr id="9" name="Subtitle 3"/>
          <p:cNvSpPr>
            <a:spLocks noGrp="1"/>
          </p:cNvSpPr>
          <p:nvPr>
            <p:ph type="subTitle" idx="1"/>
          </p:nvPr>
        </p:nvSpPr>
        <p:spPr>
          <a:xfrm>
            <a:off x="5148064" y="4005064"/>
            <a:ext cx="3747051" cy="457200"/>
          </a:xfrm>
        </p:spPr>
        <p:txBody>
          <a:bodyPr/>
          <a:lstStyle/>
          <a:p>
            <a:r>
              <a:rPr lang="en-GB" dirty="0" smtClean="0"/>
              <a:t>Regulatory considerations</a:t>
            </a:r>
            <a:endParaRPr lang="en-GB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029330" y="5307403"/>
            <a:ext cx="4884089" cy="878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2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Thomas Weilacher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Chairman ECC Working Group</a:t>
            </a: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Frequency Management</a:t>
            </a:r>
            <a:endParaRPr kumimoji="0" lang="en-GB" sz="14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thomas.weilacher@bnetza.de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179512" y="912813"/>
            <a:ext cx="8504113" cy="687387"/>
          </a:xfrm>
        </p:spPr>
        <p:txBody>
          <a:bodyPr/>
          <a:lstStyle/>
          <a:p>
            <a:pPr eaLnBrk="1" hangingPunct="1"/>
            <a:r>
              <a:rPr lang="en-GB" sz="2000" dirty="0" smtClean="0"/>
              <a:t>Spectrum regulation for the 5G pioneer bands (3.5 GHz, 26 GHz)</a:t>
            </a:r>
            <a:endParaRPr lang="en-GB" sz="2000" dirty="0" smtClean="0"/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6425" cy="455672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1600" dirty="0" smtClean="0"/>
              <a:t>Available for the public on the ECC website (</a:t>
            </a:r>
            <a:r>
              <a:rPr lang="en-GB" sz="1600" dirty="0" smtClean="0">
                <a:hlinkClick r:id="rId3"/>
              </a:rPr>
              <a:t>https://www.cept.org/ecc/deliverables/</a:t>
            </a:r>
            <a:r>
              <a:rPr lang="en-GB" sz="1600" dirty="0" smtClean="0"/>
              <a:t>)</a:t>
            </a:r>
          </a:p>
          <a:p>
            <a:pPr marL="0" indent="0" eaLnBrk="1" hangingPunct="1">
              <a:buNone/>
            </a:pPr>
            <a:endParaRPr lang="en-GB" sz="1600" dirty="0" smtClean="0"/>
          </a:p>
          <a:p>
            <a:pPr marL="0" indent="0" eaLnBrk="1" hangingPunct="1">
              <a:buNone/>
            </a:pPr>
            <a:r>
              <a:rPr lang="en-GB" sz="1600" b="1" dirty="0" smtClean="0"/>
              <a:t>ECC Decision (11)06 (revised version, 26 Oct. 2018)</a:t>
            </a:r>
          </a:p>
          <a:p>
            <a:pPr eaLnBrk="1" hangingPunct="1"/>
            <a:r>
              <a:rPr lang="en-GB" sz="1600" dirty="0" smtClean="0"/>
              <a:t>3400 - 3800 MHz;</a:t>
            </a:r>
          </a:p>
          <a:p>
            <a:pPr eaLnBrk="1" hangingPunct="1"/>
            <a:r>
              <a:rPr lang="en-GB" sz="1600" dirty="0" smtClean="0"/>
              <a:t>Harmonised technical conditions </a:t>
            </a:r>
            <a:r>
              <a:rPr lang="de-DE" sz="1600" dirty="0" smtClean="0"/>
              <a:t>(</a:t>
            </a:r>
            <a:r>
              <a:rPr lang="de-DE" sz="1600" dirty="0" smtClean="0"/>
              <a:t>BEM </a:t>
            </a:r>
            <a:r>
              <a:rPr lang="de-DE" sz="1600" dirty="0" smtClean="0"/>
              <a:t>(</a:t>
            </a:r>
            <a:r>
              <a:rPr lang="en-GB" sz="1600" i="1" dirty="0" smtClean="0"/>
              <a:t>Block </a:t>
            </a:r>
            <a:r>
              <a:rPr lang="en-GB" sz="1600" i="1" dirty="0" smtClean="0"/>
              <a:t>Edge </a:t>
            </a:r>
            <a:r>
              <a:rPr lang="en-GB" sz="1600" i="1" dirty="0" smtClean="0"/>
              <a:t>Mask</a:t>
            </a:r>
            <a:r>
              <a:rPr lang="de-DE" sz="1600" dirty="0" smtClean="0"/>
              <a:t>), </a:t>
            </a:r>
            <a:r>
              <a:rPr lang="de-DE" sz="1600" dirty="0" smtClean="0"/>
              <a:t>LRTC </a:t>
            </a:r>
            <a:r>
              <a:rPr lang="de-DE" sz="1600" dirty="0" smtClean="0"/>
              <a:t>(</a:t>
            </a:r>
            <a:r>
              <a:rPr lang="en-GB" sz="1600" i="1" dirty="0" smtClean="0"/>
              <a:t>Least </a:t>
            </a:r>
            <a:r>
              <a:rPr lang="en-GB" sz="1600" i="1" dirty="0" smtClean="0"/>
              <a:t>Restrictive Technical </a:t>
            </a:r>
            <a:r>
              <a:rPr lang="en-GB" sz="1600" i="1" dirty="0" smtClean="0"/>
              <a:t>Conditions</a:t>
            </a:r>
            <a:r>
              <a:rPr lang="de-DE" sz="1600" dirty="0" smtClean="0"/>
              <a:t>));</a:t>
            </a:r>
            <a:endParaRPr lang="de-DE" sz="1600" dirty="0" smtClean="0"/>
          </a:p>
          <a:p>
            <a:pPr eaLnBrk="1" hangingPunct="1"/>
            <a:r>
              <a:rPr lang="en-GB" sz="1600" dirty="0" smtClean="0"/>
              <a:t>Bandplan based on TDD </a:t>
            </a:r>
            <a:r>
              <a:rPr lang="de-DE" sz="1600" dirty="0" smtClean="0"/>
              <a:t>(</a:t>
            </a:r>
            <a:r>
              <a:rPr lang="en-GB" sz="1600" i="1" dirty="0" smtClean="0"/>
              <a:t>Time </a:t>
            </a:r>
            <a:r>
              <a:rPr lang="en-GB" sz="1600" i="1" dirty="0" smtClean="0"/>
              <a:t>Division </a:t>
            </a:r>
            <a:r>
              <a:rPr lang="en-GB" sz="1600" i="1" dirty="0" smtClean="0"/>
              <a:t>Duplex</a:t>
            </a:r>
            <a:r>
              <a:rPr lang="de-DE" sz="1600" dirty="0" smtClean="0"/>
              <a:t>), </a:t>
            </a:r>
            <a:r>
              <a:rPr lang="en-GB" sz="1600" dirty="0"/>
              <a:t>m</a:t>
            </a:r>
            <a:r>
              <a:rPr lang="en-GB" sz="1600" dirty="0" smtClean="0"/>
              <a:t>ultiples of 5 MHz blocks;</a:t>
            </a:r>
          </a:p>
          <a:p>
            <a:pPr eaLnBrk="1" hangingPunct="1"/>
            <a:r>
              <a:rPr lang="en-GB" sz="1600" dirty="0" smtClean="0"/>
              <a:t>Based on radio compatibility and coexistence studies (ECC Report 281 (technical conditions), ECC Report 287 (defragmentation));</a:t>
            </a:r>
          </a:p>
          <a:p>
            <a:pPr eaLnBrk="1" hangingPunct="1"/>
            <a:r>
              <a:rPr lang="en-GB" sz="1600" dirty="0" smtClean="0"/>
              <a:t>E.g. coexistence with EESS earth stations</a:t>
            </a:r>
            <a:r>
              <a:rPr lang="en-GB" sz="1600" dirty="0" smtClean="0"/>
              <a:t>, protection of military radars below</a:t>
            </a:r>
            <a:br>
              <a:rPr lang="en-GB" sz="1600" dirty="0" smtClean="0"/>
            </a:br>
            <a:r>
              <a:rPr lang="en-GB" sz="1600" dirty="0" smtClean="0"/>
              <a:t>3400 MHz</a:t>
            </a:r>
            <a:r>
              <a:rPr lang="en-GB" sz="1600" dirty="0" smtClean="0"/>
              <a:t>;</a:t>
            </a:r>
          </a:p>
          <a:p>
            <a:pPr eaLnBrk="1" hangingPunct="1"/>
            <a:r>
              <a:rPr lang="en-GB" sz="1600" dirty="0" smtClean="0"/>
              <a:t>CEPT Report 67 (</a:t>
            </a:r>
            <a:r>
              <a:rPr lang="en-GB" sz="1600" dirty="0"/>
              <a:t>b</a:t>
            </a:r>
            <a:r>
              <a:rPr lang="en-GB" sz="1600" dirty="0" smtClean="0"/>
              <a:t>asis for EU wide harmonisation measure, adoption of the Commission Implementing Decision by the RSC (Radio Spectrum Committee) planned for Dec. 2018);</a:t>
            </a:r>
          </a:p>
          <a:p>
            <a:pPr eaLnBrk="1" hangingPunct="1"/>
            <a:r>
              <a:rPr lang="en-GB" sz="1600" dirty="0" smtClean="0"/>
              <a:t>Additional ECC Report under development (coexistence in non-synchronised and semi synchronised networks (toolbox)).</a:t>
            </a:r>
          </a:p>
          <a:p>
            <a:pPr eaLnBrk="1" hangingPunct="1"/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en-GB" sz="1000" smtClean="0"/>
              <a:pPr>
                <a:defRPr/>
              </a:pPr>
              <a:t>10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1185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251520" y="912813"/>
            <a:ext cx="8432105" cy="687387"/>
          </a:xfrm>
        </p:spPr>
        <p:txBody>
          <a:bodyPr/>
          <a:lstStyle/>
          <a:p>
            <a:pPr eaLnBrk="1" hangingPunct="1"/>
            <a:r>
              <a:rPr lang="en-GB" sz="2000" dirty="0"/>
              <a:t>Spectrum regulation for the 5G pioneer bands (3.5 </a:t>
            </a:r>
            <a:r>
              <a:rPr lang="en-GB" sz="2000" dirty="0" smtClean="0"/>
              <a:t>GHz, </a:t>
            </a:r>
            <a:r>
              <a:rPr lang="en-GB" sz="2000" dirty="0"/>
              <a:t>26 GHz)</a:t>
            </a:r>
            <a:endParaRPr lang="en-GB" sz="2000" dirty="0" smtClean="0"/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6425" cy="504056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1600" b="1" dirty="0" smtClean="0"/>
              <a:t>ECC Decision (18)06 (06 July 2018</a:t>
            </a:r>
            <a:r>
              <a:rPr lang="en-GB" sz="1600" dirty="0" smtClean="0"/>
              <a:t>, corrected on 26 Oct. 2018</a:t>
            </a:r>
            <a:r>
              <a:rPr lang="en-GB" sz="1600" b="1" dirty="0" smtClean="0"/>
              <a:t>)</a:t>
            </a:r>
          </a:p>
          <a:p>
            <a:pPr eaLnBrk="1" hangingPunct="1"/>
            <a:r>
              <a:rPr lang="en-GB" sz="1600" dirty="0" smtClean="0"/>
              <a:t>24.25 – 27.50 GHz;</a:t>
            </a:r>
          </a:p>
          <a:p>
            <a:pPr lvl="0" eaLnBrk="1" hangingPunct="1"/>
            <a:r>
              <a:rPr lang="en-GB" sz="1600" dirty="0"/>
              <a:t>Harmonised technical conditions (BEM (</a:t>
            </a:r>
            <a:r>
              <a:rPr lang="en-GB" sz="1600" i="1" dirty="0"/>
              <a:t>Block Edge Mask</a:t>
            </a:r>
            <a:r>
              <a:rPr lang="en-GB" sz="1600" dirty="0"/>
              <a:t>), LRTC (</a:t>
            </a:r>
            <a:r>
              <a:rPr lang="en-GB" sz="1600" i="1" dirty="0"/>
              <a:t>Least Restrictive Technical Conditions</a:t>
            </a:r>
            <a:r>
              <a:rPr lang="en-GB" sz="1600" dirty="0"/>
              <a:t>));</a:t>
            </a:r>
            <a:endParaRPr lang="de-DE" sz="1600" dirty="0" smtClean="0"/>
          </a:p>
          <a:p>
            <a:pPr lvl="0" eaLnBrk="1" hangingPunct="1"/>
            <a:r>
              <a:rPr lang="en-GB" sz="1600" dirty="0" smtClean="0"/>
              <a:t>Bandplan based on TDD (</a:t>
            </a:r>
            <a:r>
              <a:rPr lang="en-GB" sz="1600" i="1" dirty="0" smtClean="0"/>
              <a:t>Time Division Duplex</a:t>
            </a:r>
            <a:r>
              <a:rPr lang="en-GB" sz="1600" dirty="0" smtClean="0"/>
              <a:t>), 200 MHz blocks;</a:t>
            </a:r>
          </a:p>
          <a:p>
            <a:pPr lvl="0" eaLnBrk="1" hangingPunct="1"/>
            <a:r>
              <a:rPr lang="en-GB" sz="1600" dirty="0"/>
              <a:t>Based on radio compatibility and coexistence studies </a:t>
            </a:r>
            <a:r>
              <a:rPr lang="en-GB" sz="1600" dirty="0" smtClean="0"/>
              <a:t>(CEPT Report 68);</a:t>
            </a:r>
          </a:p>
          <a:p>
            <a:pPr lvl="0" eaLnBrk="1" hangingPunct="1"/>
            <a:r>
              <a:rPr lang="en-GB" sz="1600" dirty="0" smtClean="0"/>
              <a:t>E.g. protection of satellite services (EESS/SRS/ISS/FSS), radio astronomy service (RAS) and the fixed service (radio relay systems);</a:t>
            </a:r>
          </a:p>
          <a:p>
            <a:pPr lvl="0" eaLnBrk="1" hangingPunct="1"/>
            <a:r>
              <a:rPr lang="en-GB" sz="1600" dirty="0" smtClean="0"/>
              <a:t>Review of the conditions within 5 years;</a:t>
            </a:r>
          </a:p>
          <a:p>
            <a:pPr lvl="0" eaLnBrk="1" hangingPunct="1"/>
            <a:r>
              <a:rPr lang="en-GB" sz="1600" dirty="0" smtClean="0"/>
              <a:t>New ECC Recommendation (19)01 under development (coexistence with earth stations);</a:t>
            </a:r>
          </a:p>
          <a:p>
            <a:pPr lvl="0" eaLnBrk="1" hangingPunct="1"/>
            <a:r>
              <a:rPr lang="en-GB" sz="1600" dirty="0" smtClean="0"/>
              <a:t>The band 24.25 </a:t>
            </a:r>
            <a:r>
              <a:rPr lang="en-GB" sz="1600" dirty="0" smtClean="0"/>
              <a:t>-</a:t>
            </a:r>
            <a:r>
              <a:rPr lang="en-GB" sz="1600" dirty="0" smtClean="0"/>
              <a:t> 27.50 GHz is not suitable for links between base stations (MFCN) and drones;</a:t>
            </a:r>
          </a:p>
          <a:p>
            <a:pPr lvl="0" eaLnBrk="1" hangingPunct="1"/>
            <a:r>
              <a:rPr lang="en-GB" sz="1600" dirty="0" smtClean="0"/>
              <a:t>CEPT Report 68 </a:t>
            </a:r>
            <a:r>
              <a:rPr lang="de-DE" sz="1600" dirty="0" smtClean="0"/>
              <a:t>(</a:t>
            </a:r>
            <a:r>
              <a:rPr lang="en-GB" sz="1600" dirty="0" smtClean="0"/>
              <a:t>b</a:t>
            </a:r>
            <a:r>
              <a:rPr lang="en-GB" sz="1600" dirty="0" smtClean="0"/>
              <a:t>asis </a:t>
            </a:r>
            <a:r>
              <a:rPr lang="en-GB" sz="1600" dirty="0"/>
              <a:t>for EU wide harmonisation measure, adoption of the Commission Implementing Decision by the RSC (Radio Spectrum Committee) planned </a:t>
            </a:r>
            <a:r>
              <a:rPr lang="en-GB" sz="1600" dirty="0" smtClean="0"/>
              <a:t>for March 2019</a:t>
            </a:r>
            <a:r>
              <a:rPr lang="de-DE" sz="1600" dirty="0" smtClean="0"/>
              <a:t>);</a:t>
            </a:r>
            <a:endParaRPr lang="de-DE" sz="1600" dirty="0" smtClean="0"/>
          </a:p>
          <a:p>
            <a:pPr lvl="0" eaLnBrk="1" hangingPunct="1"/>
            <a:r>
              <a:rPr lang="en-GB" sz="1600" dirty="0" smtClean="0"/>
              <a:t>Additional ECC Report under development (coexistence in non-synchronised and semi synchronised networks (toolbox)).</a:t>
            </a:r>
            <a:endParaRPr lang="en-GB" sz="16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7884368" y="6471222"/>
            <a:ext cx="763587" cy="363537"/>
          </a:xfrm>
        </p:spPr>
        <p:txBody>
          <a:bodyPr/>
          <a:lstStyle/>
          <a:p>
            <a:pPr>
              <a:defRPr/>
            </a:pPr>
            <a:fld id="{9D9030D1-9A54-442E-8EA1-8508DE09B6E8}" type="slidenum">
              <a:rPr lang="en-GB" sz="1000" smtClean="0"/>
              <a:pPr>
                <a:defRPr/>
              </a:pPr>
              <a:t>11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8651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755576" y="912813"/>
            <a:ext cx="7928049" cy="687387"/>
          </a:xfrm>
        </p:spPr>
        <p:txBody>
          <a:bodyPr/>
          <a:lstStyle/>
          <a:p>
            <a:pPr eaLnBrk="1" hangingPunct="1"/>
            <a:r>
              <a:rPr lang="en-GB" sz="2000" dirty="0" smtClean="0"/>
              <a:t>Public consultation</a:t>
            </a:r>
            <a:endParaRPr lang="en-GB" sz="2000" dirty="0" smtClean="0"/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6425" cy="455672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1600" dirty="0"/>
              <a:t>The following draft ECC Decisions, draft ECC Reports </a:t>
            </a:r>
            <a:r>
              <a:rPr lang="en-GB" sz="1600" dirty="0" smtClean="0"/>
              <a:t>and draft ECC Recommendation are currently </a:t>
            </a:r>
            <a:r>
              <a:rPr lang="en-GB" sz="1600" dirty="0" smtClean="0"/>
              <a:t>under public consultation (</a:t>
            </a:r>
            <a:r>
              <a:rPr lang="en-GB" sz="1600" u="sng" dirty="0" smtClean="0"/>
              <a:t>until 11 December 2018</a:t>
            </a:r>
            <a:r>
              <a:rPr lang="en-GB" sz="1600" dirty="0" smtClean="0"/>
              <a:t>):</a:t>
            </a:r>
            <a:endParaRPr lang="en-GB" sz="1600" dirty="0" smtClean="0"/>
          </a:p>
          <a:p>
            <a:pPr eaLnBrk="1" hangingPunct="1"/>
            <a:r>
              <a:rPr lang="en-GB" sz="1600" dirty="0" smtClean="0"/>
              <a:t>Link:</a:t>
            </a:r>
            <a:br>
              <a:rPr lang="en-GB" sz="1600" dirty="0" smtClean="0"/>
            </a:br>
            <a:r>
              <a:rPr lang="en-GB" sz="1600" dirty="0" smtClean="0">
                <a:solidFill>
                  <a:srgbClr val="002060"/>
                </a:solidFill>
                <a:hlinkClick r:id="rId3"/>
              </a:rPr>
              <a:t>https://www.cept.org/ecc/tools-and-services/ecc-consultation</a:t>
            </a:r>
            <a:endParaRPr lang="en-GB" sz="1600" dirty="0" smtClean="0">
              <a:solidFill>
                <a:srgbClr val="002060"/>
              </a:solidFill>
            </a:endParaRPr>
          </a:p>
          <a:p>
            <a:pPr eaLnBrk="1" hangingPunct="1"/>
            <a:endParaRPr lang="de-DE" sz="1600" dirty="0" smtClean="0">
              <a:solidFill>
                <a:srgbClr val="002060"/>
              </a:solidFill>
            </a:endParaRPr>
          </a:p>
          <a:p>
            <a:pPr marL="0" indent="0" eaLnBrk="1" hangingPunct="1">
              <a:buNone/>
            </a:pPr>
            <a:r>
              <a:rPr lang="en-GB" sz="1800" b="1" dirty="0" smtClean="0"/>
              <a:t>ECC Decisions (drafts)</a:t>
            </a:r>
          </a:p>
          <a:p>
            <a:pPr eaLnBrk="1" hangingPunct="1"/>
            <a:r>
              <a:rPr lang="en-GB" sz="1600" dirty="0" smtClean="0"/>
              <a:t>Revised version of ECC Decision (06)01 on the paired 2 GHz bands (1920 - 1980 MHz / 2110 - 2170 MHz);</a:t>
            </a:r>
          </a:p>
          <a:p>
            <a:pPr eaLnBrk="1" hangingPunct="1"/>
            <a:r>
              <a:rPr lang="en-GB" sz="1600" dirty="0" smtClean="0"/>
              <a:t>Revised version of ECC Decision (06)13 on the 900 MHz </a:t>
            </a:r>
            <a:r>
              <a:rPr lang="de-DE" sz="1600" dirty="0" smtClean="0"/>
              <a:t>(</a:t>
            </a:r>
            <a:r>
              <a:rPr lang="en-US" sz="1600" dirty="0" smtClean="0"/>
              <a:t>880 - 915 </a:t>
            </a:r>
            <a:r>
              <a:rPr lang="en-US" sz="1600" dirty="0"/>
              <a:t>MHz </a:t>
            </a:r>
            <a:r>
              <a:rPr lang="en-US" sz="1600" dirty="0" smtClean="0"/>
              <a:t>/ 925 - 960 MHz) </a:t>
            </a:r>
            <a:r>
              <a:rPr lang="de-DE" sz="1600" dirty="0"/>
              <a:t>a</a:t>
            </a:r>
            <a:r>
              <a:rPr lang="de-DE" sz="1600" dirty="0" smtClean="0"/>
              <a:t>nd </a:t>
            </a:r>
            <a:r>
              <a:rPr lang="de-DE" sz="1600" dirty="0" smtClean="0"/>
              <a:t>1800 MHz (</a:t>
            </a:r>
            <a:r>
              <a:rPr lang="en-US" sz="1600" dirty="0" smtClean="0"/>
              <a:t>1710 - 1785 </a:t>
            </a:r>
            <a:r>
              <a:rPr lang="en-US" sz="1600" dirty="0"/>
              <a:t>MHz </a:t>
            </a:r>
            <a:r>
              <a:rPr lang="en-US" sz="1600" dirty="0" smtClean="0"/>
              <a:t>/ 1805 - 1880 MHz</a:t>
            </a:r>
            <a:r>
              <a:rPr lang="en-US" sz="1600" dirty="0" smtClean="0"/>
              <a:t>) bands; no BEM so far</a:t>
            </a:r>
            <a:r>
              <a:rPr lang="de-DE" sz="1600" dirty="0" smtClean="0"/>
              <a:t>, </a:t>
            </a:r>
            <a:r>
              <a:rPr lang="en-GB" sz="1600" dirty="0" smtClean="0"/>
              <a:t>additional reference</a:t>
            </a:r>
            <a:r>
              <a:rPr lang="en-GB" sz="1600" dirty="0" smtClean="0"/>
              <a:t>s to the 5G standards.</a:t>
            </a:r>
            <a:endParaRPr lang="en-GB" sz="1600" dirty="0" smtClean="0"/>
          </a:p>
          <a:p>
            <a:pPr eaLnBrk="1" hangingPunct="1"/>
            <a:endParaRPr lang="en-GB" sz="16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en-GB" sz="1000" smtClean="0"/>
              <a:pPr>
                <a:defRPr/>
              </a:pPr>
              <a:t>12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8839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755576" y="912813"/>
            <a:ext cx="7928049" cy="687387"/>
          </a:xfrm>
        </p:spPr>
        <p:txBody>
          <a:bodyPr/>
          <a:lstStyle/>
          <a:p>
            <a:pPr eaLnBrk="1" hangingPunct="1"/>
            <a:r>
              <a:rPr lang="en-GB" sz="2000" dirty="0" smtClean="0"/>
              <a:t>Public consultation</a:t>
            </a:r>
            <a:endParaRPr lang="en-GB" sz="2000" dirty="0" smtClean="0"/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6425" cy="455672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1800" b="1" dirty="0" smtClean="0"/>
              <a:t>ECC Reports (drafts)</a:t>
            </a:r>
          </a:p>
          <a:p>
            <a:pPr eaLnBrk="1" hangingPunct="1"/>
            <a:r>
              <a:rPr lang="en-GB" sz="1600" dirty="0" smtClean="0"/>
              <a:t>ECC Report 296 (synchronisation </a:t>
            </a:r>
            <a:r>
              <a:rPr lang="en-GB" sz="1600" dirty="0" smtClean="0"/>
              <a:t>within </a:t>
            </a:r>
            <a:r>
              <a:rPr lang="en-GB" sz="1600" dirty="0" smtClean="0"/>
              <a:t>3400 - 3800 MHz),</a:t>
            </a:r>
            <a:br>
              <a:rPr lang="en-GB" sz="1600" dirty="0" smtClean="0"/>
            </a:br>
            <a:r>
              <a:rPr lang="en-GB" sz="1600" dirty="0" smtClean="0"/>
              <a:t>this Report supplements the results of ECC Reports 216 and 281 and should support the implementation activities of the national spectrum administrations;</a:t>
            </a:r>
          </a:p>
          <a:p>
            <a:pPr eaLnBrk="1" hangingPunct="1"/>
            <a:r>
              <a:rPr lang="en-GB" sz="1600" dirty="0" smtClean="0"/>
              <a:t>ECC Report 297 (basis for the amendments in ECC Decision (06)13 on the 900 MHz and 1800 MHz bands); two-step approach; references to the 5G standards for the time being, BEM should be developed until June 2020;</a:t>
            </a:r>
          </a:p>
          <a:p>
            <a:pPr eaLnBrk="1" hangingPunct="1"/>
            <a:r>
              <a:rPr lang="en-GB" sz="1600" dirty="0" smtClean="0"/>
              <a:t>ECC Report 298 (basis for the amendments in ECC Decision (06)01 on the paired</a:t>
            </a:r>
            <a:br>
              <a:rPr lang="en-GB" sz="1600" dirty="0" smtClean="0"/>
            </a:br>
            <a:r>
              <a:rPr lang="en-GB" sz="1600" dirty="0" smtClean="0"/>
              <a:t>2 GHz bands), a 300 kHz guard band at the band edges (as before) is under discussion, comments also on that are required.</a:t>
            </a:r>
          </a:p>
          <a:p>
            <a:pPr eaLnBrk="1" hangingPunct="1"/>
            <a:endParaRPr lang="de-DE" sz="1600" dirty="0" smtClean="0"/>
          </a:p>
          <a:p>
            <a:pPr marL="0" indent="0" eaLnBrk="1" hangingPunct="1">
              <a:buNone/>
            </a:pPr>
            <a:r>
              <a:rPr lang="en-GB" sz="1800" b="1" dirty="0" smtClean="0"/>
              <a:t>ECC Recommendation (draft)</a:t>
            </a:r>
          </a:p>
          <a:p>
            <a:pPr eaLnBrk="1" hangingPunct="1"/>
            <a:r>
              <a:rPr lang="en-GB" sz="1600" dirty="0" smtClean="0"/>
              <a:t>ECC Recommendation (19)01 (coordination between 5G at 26 GHz (25.5 - 27 GHz) and SRS/EESS earth stations).</a:t>
            </a:r>
          </a:p>
          <a:p>
            <a:pPr eaLnBrk="1" hangingPunct="1"/>
            <a:endParaRPr lang="en-GB" sz="16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en-GB" sz="1000" smtClean="0"/>
              <a:pPr>
                <a:defRPr/>
              </a:pPr>
              <a:t>13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452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sz="2000" dirty="0" smtClean="0"/>
              <a:t>CEPT 5G Roadmap</a:t>
            </a:r>
            <a:endParaRPr lang="en-GB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0" y="1604148"/>
            <a:ext cx="9144000" cy="4489148"/>
          </a:xfrm>
        </p:spPr>
        <p:txBody>
          <a:bodyPr/>
          <a:lstStyle/>
          <a:p>
            <a:pPr marL="360363" lvl="2" indent="0">
              <a:buNone/>
            </a:pPr>
            <a:r>
              <a:rPr lang="en-GB" sz="1600" b="1" dirty="0" smtClean="0"/>
              <a:t>C</a:t>
            </a:r>
            <a:r>
              <a:rPr lang="en-GB" sz="1600" b="1" dirty="0" smtClean="0"/>
              <a:t>EPT </a:t>
            </a:r>
            <a:r>
              <a:rPr lang="en-GB" sz="1600" b="1" dirty="0" smtClean="0"/>
              <a:t>5G </a:t>
            </a:r>
            <a:r>
              <a:rPr lang="en-GB" sz="1600" b="1" dirty="0" smtClean="0"/>
              <a:t>Roadmap</a:t>
            </a:r>
            <a:endParaRPr lang="de-DE" sz="1600" b="1" dirty="0" smtClean="0"/>
          </a:p>
          <a:p>
            <a:pPr marL="360363" lvl="2" indent="0">
              <a:buNone/>
            </a:pPr>
            <a:r>
              <a:rPr lang="en-GB" sz="1600" dirty="0" smtClean="0">
                <a:hlinkClick r:id="rId2"/>
              </a:rPr>
              <a:t>https</a:t>
            </a:r>
            <a:r>
              <a:rPr lang="en-GB" sz="1600" dirty="0">
                <a:hlinkClick r:id="rId2"/>
              </a:rPr>
              <a:t>://</a:t>
            </a:r>
            <a:r>
              <a:rPr lang="en-GB" sz="1600" dirty="0" smtClean="0">
                <a:hlinkClick r:id="rId2"/>
              </a:rPr>
              <a:t>cept.org/ecc/topics/spectrum-for-wireless-broadband-5g</a:t>
            </a:r>
            <a:endParaRPr lang="en-GB" sz="1600" dirty="0" smtClean="0"/>
          </a:p>
          <a:p>
            <a:pPr marL="360363" lvl="2" indent="0">
              <a:buNone/>
            </a:pPr>
            <a:endParaRPr lang="en-US" sz="1600" dirty="0" smtClean="0"/>
          </a:p>
          <a:p>
            <a:pPr marL="360363" lvl="2" indent="0">
              <a:buNone/>
            </a:pPr>
            <a:r>
              <a:rPr lang="en-GB" sz="1600" dirty="0" smtClean="0"/>
              <a:t>The aim is, besides the revision of the regulations for the bands 3.4 - 3.8 GHz, 26 GHz, 900/1800 MHz and the paired 2 GHz bands, also to review the ECC Decisions for MFCN in other bands to ensure suitability for 5G</a:t>
            </a:r>
            <a:r>
              <a:rPr lang="de-DE" sz="1600" dirty="0" smtClean="0"/>
              <a:t>:</a:t>
            </a:r>
            <a:endParaRPr lang="de-DE" sz="1600" dirty="0" smtClean="0"/>
          </a:p>
          <a:p>
            <a:pPr lvl="2"/>
            <a:r>
              <a:rPr lang="en-GB" sz="1600" dirty="0" smtClean="0"/>
              <a:t>MFCN in 700 MHz</a:t>
            </a:r>
            <a:r>
              <a:rPr lang="en-GB" sz="1600" dirty="0"/>
              <a:t>, </a:t>
            </a:r>
            <a:r>
              <a:rPr lang="en-GB" sz="1600" dirty="0" smtClean="0"/>
              <a:t>800 MHz</a:t>
            </a:r>
            <a:r>
              <a:rPr lang="en-GB" sz="1600" dirty="0"/>
              <a:t>, </a:t>
            </a:r>
            <a:r>
              <a:rPr lang="en-GB" sz="1600" dirty="0" smtClean="0"/>
              <a:t>2.3 </a:t>
            </a:r>
            <a:r>
              <a:rPr lang="en-GB" sz="1600" dirty="0" smtClean="0"/>
              <a:t>GHz</a:t>
            </a:r>
            <a:r>
              <a:rPr lang="en-GB" sz="1600" dirty="0"/>
              <a:t>, </a:t>
            </a:r>
            <a:r>
              <a:rPr lang="en-GB" sz="1600" dirty="0" smtClean="0"/>
              <a:t>2.6 </a:t>
            </a:r>
            <a:r>
              <a:rPr lang="en-GB" sz="1600" dirty="0" smtClean="0"/>
              <a:t>GHz;</a:t>
            </a:r>
          </a:p>
          <a:p>
            <a:pPr lvl="2"/>
            <a:r>
              <a:rPr lang="en-GB" sz="1600" dirty="0" smtClean="0"/>
              <a:t>Also vertical market sectors (traffic, PPDR (</a:t>
            </a:r>
            <a:r>
              <a:rPr lang="en-GB" sz="1600" dirty="0" smtClean="0">
                <a:hlinkClick r:id="rId3"/>
              </a:rPr>
              <a:t>draft revised ECC Decision (16)02</a:t>
            </a:r>
            <a:r>
              <a:rPr lang="en-GB" sz="1600" dirty="0" smtClean="0"/>
              <a:t> on 400 and 700 MHz bands was amended), railways (</a:t>
            </a:r>
            <a:r>
              <a:rPr lang="en-GB" sz="1600" dirty="0" smtClean="0">
                <a:hlinkClick r:id="rId3"/>
              </a:rPr>
              <a:t>draft ECC Report 294</a:t>
            </a:r>
            <a:r>
              <a:rPr lang="en-GB" sz="1600" dirty="0" smtClean="0"/>
              <a:t> will be in the public consultation until 23 Nov. 2018 (900 MHz, 1900 MHz, 2290 - 2400 MHz are under discussion))) are under consideration;</a:t>
            </a:r>
          </a:p>
          <a:p>
            <a:pPr lvl="2"/>
            <a:r>
              <a:rPr lang="en-GB" sz="1600" dirty="0" smtClean="0"/>
              <a:t>60 GHz range (57 - 66 GHz (in the future possibly until 71 GHz)), part of the 7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update of the Commission Decision on SRD (draft CEPT Report 70), usage in Europe based on general licences;</a:t>
            </a:r>
          </a:p>
          <a:p>
            <a:pPr lvl="2"/>
            <a:r>
              <a:rPr lang="en-GB" sz="1600" dirty="0" smtClean="0"/>
              <a:t>Workshop on vertical market sectors in Copenhagen in May 2019 under preparation (final date, see ECC calendar: </a:t>
            </a:r>
            <a:r>
              <a:rPr lang="de-DE" sz="1600" dirty="0" smtClean="0">
                <a:hlinkClick r:id="rId4"/>
              </a:rPr>
              <a:t>https</a:t>
            </a:r>
            <a:r>
              <a:rPr lang="de-DE" sz="1600" dirty="0">
                <a:hlinkClick r:id="rId4"/>
              </a:rPr>
              <a:t>://www.cept.org/ecc/meeting-calendar</a:t>
            </a:r>
            <a:r>
              <a:rPr lang="de-DE" sz="1600" dirty="0" smtClean="0">
                <a:hlinkClick r:id="rId4"/>
              </a:rPr>
              <a:t>/</a:t>
            </a:r>
            <a:r>
              <a:rPr lang="de-DE" sz="1600" dirty="0" smtClean="0"/>
              <a:t>) </a:t>
            </a:r>
            <a:endParaRPr lang="en-US" sz="1600" dirty="0"/>
          </a:p>
          <a:p>
            <a:pPr lvl="2"/>
            <a:endParaRPr lang="en-GB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4D2DC7-9628-4B08-97A5-3342205ED9D1}" type="slidenum">
              <a:rPr lang="en-GB" sz="1000" smtClean="0"/>
              <a:pPr>
                <a:defRPr/>
              </a:pPr>
              <a:t>14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1960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4572000" y="912813"/>
            <a:ext cx="4111625" cy="687387"/>
          </a:xfrm>
        </p:spPr>
        <p:txBody>
          <a:bodyPr/>
          <a:lstStyle/>
          <a:p>
            <a:pPr eaLnBrk="1" hangingPunct="1"/>
            <a:r>
              <a:rPr lang="en-GB" sz="2000" dirty="0" smtClean="0"/>
              <a:t>Contacts</a:t>
            </a:r>
            <a:endParaRPr lang="en-GB" sz="20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en-GB" sz="1000" smtClean="0"/>
              <a:pPr>
                <a:defRPr/>
              </a:pPr>
              <a:t>15</a:t>
            </a:fld>
            <a:endParaRPr lang="en-GB" sz="1000" dirty="0"/>
          </a:p>
        </p:txBody>
      </p:sp>
      <p:sp>
        <p:nvSpPr>
          <p:cNvPr id="6" name="ZoneTexte 2"/>
          <p:cNvSpPr txBox="1"/>
          <p:nvPr/>
        </p:nvSpPr>
        <p:spPr>
          <a:xfrm>
            <a:off x="1259632" y="3573016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1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WG FM </a:t>
            </a:r>
            <a:r>
              <a:rPr lang="en-GB" sz="11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contact</a:t>
            </a:r>
            <a:r>
              <a:rPr lang="en-GB" sz="11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:</a:t>
            </a:r>
          </a:p>
          <a:p>
            <a:pPr defTabSz="457200"/>
            <a:r>
              <a:rPr lang="en-GB" sz="11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Thomas Weilacher</a:t>
            </a:r>
          </a:p>
          <a:p>
            <a:pPr defTabSz="457200"/>
            <a:r>
              <a:rPr lang="en-GB" sz="11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hlinkClick r:id="rId3"/>
              </a:rPr>
              <a:t>thomas.weilacher@bnetza.de</a:t>
            </a:r>
            <a:endParaRPr lang="en-GB" sz="11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defTabSz="457200"/>
            <a:r>
              <a:rPr lang="en-GB" sz="11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Tel: +49 6131 183119</a:t>
            </a:r>
            <a:endParaRPr lang="en-GB" sz="11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4894"/>
              </p:ext>
            </p:extLst>
          </p:nvPr>
        </p:nvGraphicFramePr>
        <p:xfrm>
          <a:off x="4572000" y="3356992"/>
          <a:ext cx="3551312" cy="1735074"/>
        </p:xfrm>
        <a:graphic>
          <a:graphicData uri="http://schemas.openxmlformats.org/drawingml/2006/table">
            <a:tbl>
              <a:tblPr firstRow="1" firstCol="1" bandRow="1"/>
              <a:tblGrid>
                <a:gridCol w="1935825"/>
                <a:gridCol w="1615487"/>
              </a:tblGrid>
              <a:tr h="192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ECO contact:</a:t>
                      </a:r>
                      <a:endParaRPr lang="en-GB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Internet:</a:t>
                      </a:r>
                      <a:r>
                        <a:rPr lang="de-DE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100" u="sng" noProof="0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4"/>
                        </a:rPr>
                        <a:t>www.cept.org/ecc</a:t>
                      </a:r>
                      <a:r>
                        <a:rPr lang="de-DE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81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Nyropsgade 37, 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DK-1602 Kopenhagen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Dänemark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Tel: +45 33 89 63 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  <a:hlinkClick r:id="rId5"/>
                        </a:rPr>
                        <a:t>eco@eco.cept.org</a:t>
                      </a:r>
                      <a:r>
                        <a:rPr lang="de-DE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4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5"/>
          <p:cNvGrpSpPr>
            <a:grpSpLocks/>
          </p:cNvGrpSpPr>
          <p:nvPr/>
        </p:nvGrpSpPr>
        <p:grpSpPr bwMode="auto">
          <a:xfrm>
            <a:off x="640891" y="622843"/>
            <a:ext cx="7875588" cy="5486400"/>
            <a:chOff x="450850" y="134938"/>
            <a:chExt cx="7875588" cy="5485925"/>
          </a:xfrm>
        </p:grpSpPr>
        <p:sp>
          <p:nvSpPr>
            <p:cNvPr id="2052" name="Rectangle 6"/>
            <p:cNvSpPr>
              <a:spLocks noChangeArrowheads="1"/>
            </p:cNvSpPr>
            <p:nvPr/>
          </p:nvSpPr>
          <p:spPr bwMode="auto">
            <a:xfrm>
              <a:off x="836613" y="134938"/>
              <a:ext cx="7477125" cy="692150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000099"/>
                </a:gs>
                <a:gs pos="100000">
                  <a:srgbClr val="000066"/>
                </a:gs>
              </a:gsLst>
              <a:lin ang="2700000" scaled="1"/>
            </a:gra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da-DK" altLang="da-DK" sz="2400" smtClean="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053" name="Text Box 7"/>
            <p:cNvSpPr txBox="1">
              <a:spLocks noChangeArrowheads="1"/>
            </p:cNvSpPr>
            <p:nvPr/>
          </p:nvSpPr>
          <p:spPr bwMode="auto">
            <a:xfrm>
              <a:off x="2797175" y="163513"/>
              <a:ext cx="3719288" cy="523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da-DK" sz="2800" b="1" smtClean="0">
                  <a:solidFill>
                    <a:srgbClr val="FFFFFF"/>
                  </a:solidFill>
                  <a:cs typeface="+mn-cs"/>
                </a:rPr>
                <a:t>Structure of the ECC</a:t>
              </a:r>
              <a:endParaRPr lang="en-US" altLang="da-DK" sz="2800" b="1" smtClean="0">
                <a:solidFill>
                  <a:srgbClr val="FFFFFF"/>
                </a:solidFill>
                <a:cs typeface="+mn-cs"/>
              </a:endParaRPr>
            </a:p>
          </p:txBody>
        </p:sp>
        <p:pic>
          <p:nvPicPr>
            <p:cNvPr id="2054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1014413"/>
              <a:ext cx="189547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5" name="Line 2"/>
            <p:cNvSpPr>
              <a:spLocks noChangeAspect="1" noChangeShapeType="1"/>
            </p:cNvSpPr>
            <p:nvPr/>
          </p:nvSpPr>
          <p:spPr bwMode="auto">
            <a:xfrm flipV="1">
              <a:off x="2451100" y="3341688"/>
              <a:ext cx="0" cy="1762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56" name="Line 49"/>
            <p:cNvSpPr>
              <a:spLocks noChangeAspect="1" noChangeShapeType="1"/>
            </p:cNvSpPr>
            <p:nvPr/>
          </p:nvSpPr>
          <p:spPr bwMode="auto">
            <a:xfrm flipV="1">
              <a:off x="6645275" y="3340100"/>
              <a:ext cx="0" cy="14128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57" name="Line 50"/>
            <p:cNvSpPr>
              <a:spLocks noChangeAspect="1" noChangeShapeType="1"/>
            </p:cNvSpPr>
            <p:nvPr/>
          </p:nvSpPr>
          <p:spPr bwMode="auto">
            <a:xfrm flipV="1">
              <a:off x="1066800" y="3340100"/>
              <a:ext cx="0" cy="177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58" name="Line 5"/>
            <p:cNvSpPr>
              <a:spLocks noChangeAspect="1" noChangeShapeType="1"/>
            </p:cNvSpPr>
            <p:nvPr/>
          </p:nvSpPr>
          <p:spPr bwMode="auto">
            <a:xfrm flipV="1">
              <a:off x="5241925" y="3346450"/>
              <a:ext cx="0" cy="1555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0" name="Rounded Rectangle 49"/>
            <p:cNvSpPr>
              <a:spLocks noChangeAspect="1"/>
            </p:cNvSpPr>
            <p:nvPr/>
          </p:nvSpPr>
          <p:spPr>
            <a:xfrm>
              <a:off x="450850" y="3506496"/>
              <a:ext cx="1211263" cy="1579425"/>
            </a:xfrm>
            <a:prstGeom prst="round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1" name="Rounded Rectangle 50"/>
            <p:cNvSpPr>
              <a:spLocks noChangeAspect="1"/>
            </p:cNvSpPr>
            <p:nvPr/>
          </p:nvSpPr>
          <p:spPr>
            <a:xfrm>
              <a:off x="1847850" y="3506496"/>
              <a:ext cx="1211263" cy="1579425"/>
            </a:xfrm>
            <a:prstGeom prst="round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4" name="Rounded Rectangle 53"/>
            <p:cNvSpPr>
              <a:spLocks noChangeAspect="1"/>
            </p:cNvSpPr>
            <p:nvPr/>
          </p:nvSpPr>
          <p:spPr>
            <a:xfrm>
              <a:off x="3238500" y="3495384"/>
              <a:ext cx="1211263" cy="1579426"/>
            </a:xfrm>
            <a:prstGeom prst="round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6" name="Rounded Rectangle 55"/>
            <p:cNvSpPr>
              <a:spLocks noChangeAspect="1"/>
            </p:cNvSpPr>
            <p:nvPr/>
          </p:nvSpPr>
          <p:spPr>
            <a:xfrm>
              <a:off x="4637088" y="3489035"/>
              <a:ext cx="1211262" cy="1579426"/>
            </a:xfrm>
            <a:prstGeom prst="round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7" name="Rounded Rectangle 56"/>
            <p:cNvSpPr>
              <a:spLocks noChangeAspect="1"/>
            </p:cNvSpPr>
            <p:nvPr/>
          </p:nvSpPr>
          <p:spPr>
            <a:xfrm>
              <a:off x="6032500" y="3479510"/>
              <a:ext cx="1208088" cy="1590537"/>
            </a:xfrm>
            <a:prstGeom prst="round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4" name="Rectangle 6"/>
            <p:cNvSpPr>
              <a:spLocks noChangeArrowheads="1"/>
            </p:cNvSpPr>
            <p:nvPr/>
          </p:nvSpPr>
          <p:spPr bwMode="auto">
            <a:xfrm>
              <a:off x="836613" y="134938"/>
              <a:ext cx="7477125" cy="692150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000099"/>
                </a:gs>
                <a:gs pos="100000">
                  <a:srgbClr val="000066"/>
                </a:gs>
              </a:gsLst>
              <a:lin ang="2700000" scaled="1"/>
            </a:gra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da-DK" altLang="da-DK" sz="2400" smtClean="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065" name="Text Box 7"/>
            <p:cNvSpPr txBox="1">
              <a:spLocks noChangeArrowheads="1"/>
            </p:cNvSpPr>
            <p:nvPr/>
          </p:nvSpPr>
          <p:spPr bwMode="auto">
            <a:xfrm>
              <a:off x="2532851" y="219426"/>
              <a:ext cx="3719288" cy="523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da-DK" sz="2800" b="1" dirty="0" smtClean="0">
                  <a:solidFill>
                    <a:srgbClr val="FFFFFF"/>
                  </a:solidFill>
                  <a:cs typeface="+mn-cs"/>
                </a:rPr>
                <a:t>Structure of the ECC</a:t>
              </a:r>
              <a:endParaRPr lang="en-GB" altLang="da-DK" sz="2800" b="1" dirty="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0" name="AutoShape 8"/>
            <p:cNvSpPr>
              <a:spLocks noChangeAspect="1" noChangeArrowheads="1"/>
            </p:cNvSpPr>
            <p:nvPr/>
          </p:nvSpPr>
          <p:spPr bwMode="auto">
            <a:xfrm>
              <a:off x="3382963" y="1496895"/>
              <a:ext cx="2411412" cy="100797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2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67" name="Text Box 9"/>
            <p:cNvSpPr txBox="1">
              <a:spLocks noChangeAspect="1" noChangeArrowheads="1"/>
            </p:cNvSpPr>
            <p:nvPr/>
          </p:nvSpPr>
          <p:spPr bwMode="auto">
            <a:xfrm>
              <a:off x="3456758" y="1497013"/>
              <a:ext cx="2270173" cy="46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da-DK" sz="1200" b="1" dirty="0" smtClean="0">
                  <a:solidFill>
                    <a:srgbClr val="FFFFFF"/>
                  </a:solidFill>
                  <a:cs typeface="+mn-cs"/>
                </a:rPr>
                <a:t>Electronic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200" b="1" dirty="0" smtClean="0">
                  <a:solidFill>
                    <a:srgbClr val="FFFFFF"/>
                  </a:solidFill>
                  <a:cs typeface="+mn-cs"/>
                </a:rPr>
                <a:t>Communications </a:t>
              </a:r>
              <a:r>
                <a:rPr lang="da-DK" altLang="da-DK" sz="1200" b="1" dirty="0" smtClean="0">
                  <a:solidFill>
                    <a:srgbClr val="FFFFFF"/>
                  </a:solidFill>
                  <a:cs typeface="+mn-cs"/>
                </a:rPr>
                <a:t>Committee</a:t>
              </a:r>
              <a:endParaRPr lang="en-US" altLang="da-DK" sz="1200" b="1" dirty="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68" name="Text Box 10"/>
            <p:cNvSpPr txBox="1">
              <a:spLocks noChangeAspect="1" noChangeArrowheads="1"/>
            </p:cNvSpPr>
            <p:nvPr/>
          </p:nvSpPr>
          <p:spPr bwMode="auto">
            <a:xfrm>
              <a:off x="3460750" y="1928813"/>
              <a:ext cx="1920719" cy="584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>
                  <a:solidFill>
                    <a:srgbClr val="FFFFFF"/>
                  </a:solidFill>
                  <a:cs typeface="+mn-cs"/>
                </a:rPr>
                <a:t>Chairman:	C. Woolford (G)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>
                  <a:solidFill>
                    <a:srgbClr val="FFFFFF"/>
                  </a:solidFill>
                  <a:cs typeface="+mn-cs"/>
                </a:rPr>
                <a:t>Vice-Chairmen:	S. Pastukh (RUS)</a:t>
              </a:r>
              <a:br>
                <a:rPr lang="da-DK" altLang="da-DK" sz="800" dirty="0" smtClean="0">
                  <a:solidFill>
                    <a:srgbClr val="FFFFFF"/>
                  </a:solidFill>
                  <a:cs typeface="+mn-cs"/>
                </a:rPr>
              </a:br>
              <a:r>
                <a:rPr lang="da-DK" altLang="da-DK" sz="800" dirty="0" smtClean="0">
                  <a:solidFill>
                    <a:srgbClr val="FFFFFF"/>
                  </a:solidFill>
                  <a:cs typeface="+mn-cs"/>
                </a:rPr>
                <a:t>                                J.  Afonso  (POR)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>
                  <a:solidFill>
                    <a:srgbClr val="FFFFFF"/>
                  </a:solidFill>
                  <a:cs typeface="+mn-cs"/>
                </a:rPr>
                <a:t>	</a:t>
              </a:r>
              <a:endParaRPr lang="en-US" altLang="da-DK" sz="800" dirty="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3" name="AutoShape 11"/>
            <p:cNvSpPr>
              <a:spLocks noChangeAspect="1" noChangeArrowheads="1"/>
            </p:cNvSpPr>
            <p:nvPr/>
          </p:nvSpPr>
          <p:spPr bwMode="auto">
            <a:xfrm>
              <a:off x="5915025" y="2179461"/>
              <a:ext cx="2411413" cy="100797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2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70" name="Text Box 12"/>
            <p:cNvSpPr txBox="1">
              <a:spLocks noChangeAspect="1" noChangeArrowheads="1"/>
            </p:cNvSpPr>
            <p:nvPr/>
          </p:nvSpPr>
          <p:spPr bwMode="auto">
            <a:xfrm>
              <a:off x="6177080" y="2179638"/>
              <a:ext cx="1912703" cy="46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200" b="1" dirty="0" smtClean="0">
                  <a:solidFill>
                    <a:srgbClr val="FFFFFF"/>
                  </a:solidFill>
                  <a:cs typeface="+mn-cs"/>
                </a:rPr>
                <a:t>European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da-DK" sz="1200" b="1" dirty="0" smtClean="0">
                  <a:solidFill>
                    <a:srgbClr val="FFFFFF"/>
                  </a:solidFill>
                  <a:cs typeface="+mn-cs"/>
                </a:rPr>
                <a:t>Communications</a:t>
              </a:r>
              <a:r>
                <a:rPr lang="da-DK" altLang="da-DK" sz="1200" b="1" dirty="0" smtClean="0">
                  <a:solidFill>
                    <a:srgbClr val="FFFFFF"/>
                  </a:solidFill>
                  <a:cs typeface="+mn-cs"/>
                </a:rPr>
                <a:t> </a:t>
              </a:r>
              <a:r>
                <a:rPr lang="da-DK" altLang="da-DK" sz="1200" b="1" dirty="0" smtClean="0">
                  <a:solidFill>
                    <a:srgbClr val="FFFFFF"/>
                  </a:solidFill>
                  <a:cs typeface="+mn-cs"/>
                </a:rPr>
                <a:t>Office</a:t>
              </a:r>
              <a:endParaRPr lang="en-US" altLang="da-DK" sz="1200" b="1" dirty="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71" name="Text Box 13"/>
            <p:cNvSpPr txBox="1">
              <a:spLocks noChangeAspect="1" noChangeArrowheads="1"/>
            </p:cNvSpPr>
            <p:nvPr/>
          </p:nvSpPr>
          <p:spPr bwMode="auto">
            <a:xfrm>
              <a:off x="5997575" y="2611438"/>
              <a:ext cx="2097049" cy="338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>
                  <a:solidFill>
                    <a:srgbClr val="FFFFFF"/>
                  </a:solidFill>
                  <a:cs typeface="+mn-cs"/>
                </a:rPr>
                <a:t>Director:	P. Christensen (DNK)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>
                  <a:solidFill>
                    <a:srgbClr val="FFFFFF"/>
                  </a:solidFill>
                  <a:cs typeface="+mn-cs"/>
                </a:rPr>
                <a:t>Deputy Director:      B. Espinosa (F)</a:t>
              </a:r>
              <a:endParaRPr lang="en-US" altLang="da-DK" sz="800" dirty="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6" name="AutoShape 14"/>
            <p:cNvSpPr>
              <a:spLocks noChangeAspect="1" noChangeArrowheads="1"/>
            </p:cNvSpPr>
            <p:nvPr/>
          </p:nvSpPr>
          <p:spPr bwMode="auto">
            <a:xfrm>
              <a:off x="849313" y="2179461"/>
              <a:ext cx="2411412" cy="100797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da-DK" sz="1200" dirty="0">
                  <a:solidFill>
                    <a:srgbClr val="FFFFFF"/>
                  </a:solidFill>
                  <a:cs typeface="+mn-cs"/>
                </a:rPr>
                <a:t>Steering </a:t>
              </a:r>
              <a:r>
                <a:rPr lang="en-GB" sz="1200" dirty="0" smtClean="0">
                  <a:solidFill>
                    <a:srgbClr val="FFFFFF"/>
                  </a:solidFill>
                  <a:cs typeface="+mn-cs"/>
                </a:rPr>
                <a:t>Group</a:t>
              </a:r>
              <a:endParaRPr lang="en-GB" sz="1200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73" name="Text Box 16"/>
            <p:cNvSpPr txBox="1">
              <a:spLocks noChangeAspect="1" noChangeArrowheads="1"/>
            </p:cNvSpPr>
            <p:nvPr/>
          </p:nvSpPr>
          <p:spPr bwMode="auto">
            <a:xfrm>
              <a:off x="2128821" y="3486151"/>
              <a:ext cx="627095" cy="24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 dirty="0" smtClean="0">
                  <a:solidFill>
                    <a:srgbClr val="000000"/>
                  </a:solidFill>
                  <a:cs typeface="+mn-cs"/>
                </a:rPr>
                <a:t>WG FM</a:t>
              </a:r>
              <a:endParaRPr lang="en-US" altLang="da-DK" sz="1000" b="1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74" name="Text Box 17"/>
            <p:cNvSpPr txBox="1">
              <a:spLocks noChangeAspect="1" noChangeArrowheads="1"/>
            </p:cNvSpPr>
            <p:nvPr/>
          </p:nvSpPr>
          <p:spPr bwMode="auto">
            <a:xfrm>
              <a:off x="2045496" y="3651250"/>
              <a:ext cx="787395" cy="338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  <a:t>Frequency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da-DK" sz="800" dirty="0" smtClean="0">
                  <a:solidFill>
                    <a:srgbClr val="000000"/>
                  </a:solidFill>
                  <a:cs typeface="+mn-cs"/>
                </a:rPr>
                <a:t>Management</a:t>
              </a:r>
              <a:endParaRPr lang="en-GB" altLang="da-DK" sz="800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75" name="Text Box 18"/>
            <p:cNvSpPr txBox="1">
              <a:spLocks noChangeAspect="1" noChangeArrowheads="1"/>
            </p:cNvSpPr>
            <p:nvPr/>
          </p:nvSpPr>
          <p:spPr bwMode="auto">
            <a:xfrm>
              <a:off x="1857375" y="3990641"/>
              <a:ext cx="931665" cy="954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609600" indent="-6096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800" u="sng" dirty="0" smtClean="0">
                  <a:solidFill>
                    <a:srgbClr val="000000"/>
                  </a:solidFill>
                  <a:cs typeface="+mn-cs"/>
                </a:rPr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  <a:t>T. </a:t>
              </a:r>
              <a:r>
                <a:rPr lang="en-GB" altLang="da-DK" sz="800" dirty="0" smtClean="0">
                  <a:solidFill>
                    <a:srgbClr val="000000"/>
                  </a:solidFill>
                  <a:cs typeface="+mn-cs"/>
                </a:rPr>
                <a:t>Weilacher</a:t>
              </a:r>
              <a: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  <a:t> </a:t>
              </a:r>
              <a: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  <a:t>(D)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endParaRPr lang="da-DK" altLang="da-DK" sz="800" dirty="0" smtClean="0">
                <a:solidFill>
                  <a:srgbClr val="000000"/>
                </a:solidFill>
                <a:cs typeface="+mn-cs"/>
              </a:endParaRP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GB" altLang="da-DK" sz="800" dirty="0" smtClean="0">
                <a:solidFill>
                  <a:srgbClr val="000000"/>
                </a:solidFill>
                <a:cs typeface="+mn-cs"/>
              </a:endParaRP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800" u="sng" dirty="0" smtClean="0">
                  <a:solidFill>
                    <a:srgbClr val="000000"/>
                  </a:solidFill>
                  <a:cs typeface="+mn-cs"/>
                </a:rPr>
                <a:t>Vice-Chairmen</a:t>
              </a:r>
              <a:r>
                <a:rPr lang="da-DK" altLang="da-DK" sz="800" u="sng" dirty="0" smtClean="0">
                  <a:solidFill>
                    <a:srgbClr val="000000"/>
                  </a:solidFill>
                  <a:cs typeface="+mn-cs"/>
                </a:rPr>
                <a:t>: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  <a:t>S. Talbot (G)</a:t>
              </a:r>
            </a:p>
            <a:p>
              <a:pPr marL="0" indent="0">
                <a:spcBef>
                  <a:spcPct val="0"/>
                </a:spcBef>
                <a:buFontTx/>
                <a:buNone/>
                <a:defRPr/>
              </a:pPr>
              <a:r>
                <a:rPr lang="en-US" altLang="da-DK" sz="800" dirty="0" smtClean="0">
                  <a:solidFill>
                    <a:srgbClr val="000000"/>
                  </a:solidFill>
                  <a:cs typeface="+mn-cs"/>
                </a:rPr>
                <a:t>V. </a:t>
              </a:r>
              <a:r>
                <a:rPr lang="en-US" altLang="da-DK" sz="800" dirty="0" err="1" smtClean="0">
                  <a:solidFill>
                    <a:srgbClr val="000000"/>
                  </a:solidFill>
                  <a:cs typeface="+mn-cs"/>
                </a:rPr>
                <a:t>Durepaire</a:t>
              </a:r>
              <a:r>
                <a:rPr lang="en-US" altLang="da-DK" sz="800" dirty="0" smtClean="0">
                  <a:solidFill>
                    <a:srgbClr val="000000"/>
                  </a:solidFill>
                  <a:cs typeface="+mn-cs"/>
                </a:rPr>
                <a:t> (F)</a:t>
              </a:r>
            </a:p>
          </p:txBody>
        </p:sp>
        <p:sp>
          <p:nvSpPr>
            <p:cNvPr id="2076" name="Text Box 24"/>
            <p:cNvSpPr txBox="1">
              <a:spLocks noChangeAspect="1" noChangeArrowheads="1"/>
            </p:cNvSpPr>
            <p:nvPr/>
          </p:nvSpPr>
          <p:spPr bwMode="auto">
            <a:xfrm>
              <a:off x="3507642" y="3495675"/>
              <a:ext cx="611065" cy="24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 dirty="0" smtClean="0">
                  <a:solidFill>
                    <a:srgbClr val="000000"/>
                  </a:solidFill>
                  <a:cs typeface="+mn-cs"/>
                </a:rPr>
                <a:t>WG SE</a:t>
              </a:r>
              <a:endParaRPr lang="en-US" altLang="da-DK" sz="1000" b="1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77" name="Text Box 25"/>
            <p:cNvSpPr txBox="1">
              <a:spLocks noChangeAspect="1" noChangeArrowheads="1"/>
            </p:cNvSpPr>
            <p:nvPr/>
          </p:nvSpPr>
          <p:spPr bwMode="auto">
            <a:xfrm>
              <a:off x="3451476" y="3660775"/>
              <a:ext cx="736099" cy="338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  <a:t>Spectrum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da-DK" sz="800" dirty="0" smtClean="0">
                  <a:solidFill>
                    <a:srgbClr val="000000"/>
                  </a:solidFill>
                  <a:cs typeface="+mn-cs"/>
                </a:rPr>
                <a:t>Engineering</a:t>
              </a:r>
              <a:endParaRPr lang="en-GB" altLang="da-DK" sz="800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78" name="Text Box 26"/>
            <p:cNvSpPr txBox="1">
              <a:spLocks noChangeAspect="1" noChangeArrowheads="1"/>
            </p:cNvSpPr>
            <p:nvPr/>
          </p:nvSpPr>
          <p:spPr bwMode="auto">
            <a:xfrm>
              <a:off x="3260725" y="4000501"/>
              <a:ext cx="917239" cy="1077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 smtClean="0">
                  <a:solidFill>
                    <a:srgbClr val="000000"/>
                  </a:solidFill>
                  <a:cs typeface="+mn-cs"/>
                </a:rPr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  <a:t>J. </a:t>
              </a:r>
              <a:r>
                <a:rPr lang="en-GB" altLang="da-DK" sz="800" dirty="0" smtClean="0">
                  <a:solidFill>
                    <a:srgbClr val="000000"/>
                  </a:solidFill>
                  <a:cs typeface="+mn-cs"/>
                </a:rPr>
                <a:t>André</a:t>
              </a:r>
              <a: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  <a:t> </a:t>
              </a:r>
              <a: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  <a:t>(F)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 smtClean="0">
                <a:solidFill>
                  <a:srgbClr val="000000"/>
                </a:solidFill>
                <a:cs typeface="+mn-cs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 smtClean="0">
                <a:solidFill>
                  <a:srgbClr val="000000"/>
                </a:solidFill>
                <a:cs typeface="+mn-cs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 smtClean="0">
                  <a:solidFill>
                    <a:srgbClr val="000000"/>
                  </a:solidFill>
                  <a:cs typeface="+mn-cs"/>
                </a:rPr>
                <a:t>Vice-Chairmen: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  <a:t>J. Duque (POR)</a:t>
              </a:r>
              <a:b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</a:br>
              <a: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  <a:t>k. Bejuk (HRV)</a:t>
              </a:r>
              <a:b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</a:br>
              <a:endParaRPr lang="da-DK" altLang="da-DK" sz="800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79" name="Text Box 28"/>
            <p:cNvSpPr txBox="1">
              <a:spLocks noChangeAspect="1" noChangeArrowheads="1"/>
            </p:cNvSpPr>
            <p:nvPr/>
          </p:nvSpPr>
          <p:spPr bwMode="auto">
            <a:xfrm>
              <a:off x="698042" y="3517900"/>
              <a:ext cx="718466" cy="24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 dirty="0" smtClean="0">
                  <a:solidFill>
                    <a:srgbClr val="000000"/>
                  </a:solidFill>
                  <a:cs typeface="+mn-cs"/>
                </a:rPr>
                <a:t>WG </a:t>
              </a:r>
              <a:r>
                <a:rPr lang="en-GB" altLang="da-DK" sz="1000" b="1" dirty="0" smtClean="0">
                  <a:solidFill>
                    <a:srgbClr val="000000"/>
                  </a:solidFill>
                  <a:cs typeface="+mn-cs"/>
                </a:rPr>
                <a:t>CPG</a:t>
              </a:r>
              <a:endParaRPr lang="en-GB" altLang="da-DK" sz="1000" b="1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0" name="Text Box 29"/>
            <p:cNvSpPr txBox="1">
              <a:spLocks noChangeAspect="1" noChangeArrowheads="1"/>
            </p:cNvSpPr>
            <p:nvPr/>
          </p:nvSpPr>
          <p:spPr bwMode="auto">
            <a:xfrm>
              <a:off x="529804" y="3683000"/>
              <a:ext cx="1039066" cy="338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da-DK" sz="800" dirty="0" smtClean="0">
                  <a:solidFill>
                    <a:srgbClr val="000000"/>
                  </a:solidFill>
                  <a:cs typeface="+mn-cs"/>
                </a:rPr>
                <a:t>Conference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da-DK" sz="800" dirty="0" smtClean="0">
                  <a:solidFill>
                    <a:srgbClr val="000000"/>
                  </a:solidFill>
                  <a:cs typeface="+mn-cs"/>
                </a:rPr>
                <a:t>Preparatory Group</a:t>
              </a:r>
              <a:endParaRPr lang="en-GB" altLang="da-DK" sz="800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1" name="Text Box 30"/>
            <p:cNvSpPr txBox="1">
              <a:spLocks noChangeAspect="1" noChangeArrowheads="1"/>
            </p:cNvSpPr>
            <p:nvPr/>
          </p:nvSpPr>
          <p:spPr bwMode="auto">
            <a:xfrm>
              <a:off x="473075" y="3990975"/>
              <a:ext cx="957313" cy="12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 smtClean="0">
                  <a:solidFill>
                    <a:srgbClr val="000000"/>
                  </a:solidFill>
                  <a:cs typeface="+mn-cs"/>
                </a:rPr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  <a:t>A. Kühn (D)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 smtClean="0">
                <a:solidFill>
                  <a:srgbClr val="000000"/>
                </a:solidFill>
                <a:cs typeface="+mn-cs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 smtClean="0">
                <a:solidFill>
                  <a:srgbClr val="000000"/>
                </a:solidFill>
                <a:cs typeface="+mn-cs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 smtClean="0">
                  <a:solidFill>
                    <a:srgbClr val="000000"/>
                  </a:solidFill>
                  <a:cs typeface="+mn-cs"/>
                </a:rPr>
                <a:t>Vice-Chairmen: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a-DK" sz="800" dirty="0" smtClean="0">
                  <a:solidFill>
                    <a:srgbClr val="000000"/>
                  </a:solidFill>
                  <a:cs typeface="+mn-cs"/>
                </a:rPr>
                <a:t>G. Osinga (HOL)</a:t>
              </a:r>
              <a:br>
                <a:rPr lang="en-US" altLang="da-DK" sz="800" dirty="0" smtClean="0">
                  <a:solidFill>
                    <a:srgbClr val="000000"/>
                  </a:solidFill>
                  <a:cs typeface="+mn-cs"/>
                </a:rPr>
              </a:br>
              <a:r>
                <a:rPr lang="en-US" altLang="da-DK" sz="800" dirty="0" smtClean="0">
                  <a:solidFill>
                    <a:srgbClr val="000000"/>
                  </a:solidFill>
                  <a:cs typeface="+mn-cs"/>
                </a:rPr>
                <a:t>A. Kholod (SUI)</a:t>
              </a:r>
              <a:br>
                <a:rPr lang="en-US" altLang="da-DK" sz="800" dirty="0" smtClean="0">
                  <a:solidFill>
                    <a:srgbClr val="000000"/>
                  </a:solidFill>
                  <a:cs typeface="+mn-cs"/>
                </a:rPr>
              </a:br>
              <a:r>
                <a:rPr lang="en-US" altLang="da-DK" sz="800" dirty="0" smtClean="0">
                  <a:solidFill>
                    <a:srgbClr val="000000"/>
                  </a:solidFill>
                  <a:cs typeface="+mn-cs"/>
                </a:rPr>
                <a:t/>
              </a:r>
              <a:br>
                <a:rPr lang="en-US" altLang="da-DK" sz="800" dirty="0" smtClean="0">
                  <a:solidFill>
                    <a:srgbClr val="000000"/>
                  </a:solidFill>
                  <a:cs typeface="+mn-cs"/>
                </a:rPr>
              </a:br>
              <a:endParaRPr lang="en-US" altLang="da-DK" sz="800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2" name="Text Box 32"/>
            <p:cNvSpPr txBox="1">
              <a:spLocks noChangeAspect="1" noChangeArrowheads="1"/>
            </p:cNvSpPr>
            <p:nvPr/>
          </p:nvSpPr>
          <p:spPr bwMode="auto">
            <a:xfrm>
              <a:off x="4906605" y="3505200"/>
              <a:ext cx="697627" cy="24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 dirty="0" smtClean="0">
                  <a:solidFill>
                    <a:srgbClr val="000000"/>
                  </a:solidFill>
                  <a:cs typeface="+mn-cs"/>
                </a:rPr>
                <a:t>WG </a:t>
              </a:r>
              <a:r>
                <a:rPr lang="en-GB" altLang="da-DK" sz="1000" b="1" dirty="0" smtClean="0">
                  <a:solidFill>
                    <a:srgbClr val="000000"/>
                  </a:solidFill>
                  <a:cs typeface="+mn-cs"/>
                </a:rPr>
                <a:t>NaN</a:t>
              </a:r>
              <a:endParaRPr lang="en-GB" altLang="da-DK" sz="1000" b="1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3" name="Text Box 33"/>
            <p:cNvSpPr txBox="1">
              <a:spLocks noChangeAspect="1" noChangeArrowheads="1"/>
            </p:cNvSpPr>
            <p:nvPr/>
          </p:nvSpPr>
          <p:spPr bwMode="auto">
            <a:xfrm>
              <a:off x="4855240" y="3670300"/>
              <a:ext cx="814647" cy="338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  <a:t>Numbering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  <a:t>and </a:t>
              </a:r>
              <a:r>
                <a:rPr lang="en-GB" altLang="da-DK" sz="800" dirty="0" smtClean="0">
                  <a:solidFill>
                    <a:srgbClr val="000000"/>
                  </a:solidFill>
                  <a:cs typeface="+mn-cs"/>
                </a:rPr>
                <a:t>Networks</a:t>
              </a:r>
              <a:endParaRPr lang="en-GB" altLang="da-DK" sz="800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4" name="Text Box 34"/>
            <p:cNvSpPr txBox="1">
              <a:spLocks noChangeAspect="1" noChangeArrowheads="1"/>
            </p:cNvSpPr>
            <p:nvPr/>
          </p:nvSpPr>
          <p:spPr bwMode="auto">
            <a:xfrm>
              <a:off x="4638675" y="4010025"/>
              <a:ext cx="981359" cy="954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 smtClean="0">
                  <a:solidFill>
                    <a:srgbClr val="000000"/>
                  </a:solidFill>
                  <a:cs typeface="+mn-cs"/>
                </a:rPr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  <a:t>J. Vallesverd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  <a:t>(NOR)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 smtClean="0">
                <a:solidFill>
                  <a:srgbClr val="000000"/>
                </a:solidFill>
                <a:cs typeface="+mn-cs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 smtClean="0">
                  <a:solidFill>
                    <a:srgbClr val="000000"/>
                  </a:solidFill>
                  <a:cs typeface="+mn-cs"/>
                </a:rPr>
                <a:t>Vice-Chairmen: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  <a:t>E. Greenberg (G)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  <a:t>V. Krastev (D)</a:t>
              </a:r>
              <a:endParaRPr lang="en-US" altLang="da-DK" sz="800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5" name="Text Box 37"/>
            <p:cNvSpPr txBox="1">
              <a:spLocks noChangeAspect="1" noChangeArrowheads="1"/>
            </p:cNvSpPr>
            <p:nvPr/>
          </p:nvSpPr>
          <p:spPr bwMode="auto">
            <a:xfrm>
              <a:off x="6259756" y="3694112"/>
              <a:ext cx="737702" cy="21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da-DK" sz="800" dirty="0" smtClean="0">
                  <a:solidFill>
                    <a:srgbClr val="000000"/>
                  </a:solidFill>
                  <a:cs typeface="+mn-cs"/>
                </a:rPr>
                <a:t>IMT-Matters</a:t>
              </a:r>
              <a:endParaRPr lang="en-GB" altLang="da-DK" sz="800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6" name="Text Box 38"/>
            <p:cNvSpPr txBox="1">
              <a:spLocks noChangeAspect="1" noChangeArrowheads="1"/>
            </p:cNvSpPr>
            <p:nvPr/>
          </p:nvSpPr>
          <p:spPr bwMode="auto">
            <a:xfrm>
              <a:off x="6046788" y="3992563"/>
              <a:ext cx="984565" cy="1077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 smtClean="0">
                  <a:solidFill>
                    <a:srgbClr val="000000"/>
                  </a:solidFill>
                  <a:cs typeface="+mn-cs"/>
                </a:rPr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  <a:t>S. Green (G)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 smtClean="0">
                <a:solidFill>
                  <a:srgbClr val="000000"/>
                </a:solidFill>
                <a:cs typeface="+mn-cs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GB" altLang="da-DK" sz="800" dirty="0" smtClean="0">
                <a:solidFill>
                  <a:srgbClr val="000000"/>
                </a:solidFill>
                <a:cs typeface="+mn-cs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 smtClean="0">
                  <a:solidFill>
                    <a:srgbClr val="000000"/>
                  </a:solidFill>
                  <a:cs typeface="+mn-cs"/>
                </a:rPr>
                <a:t>Vice-Chairmen</a:t>
              </a:r>
              <a:r>
                <a:rPr lang="da-DK" altLang="da-DK" sz="800" u="sng" dirty="0" smtClean="0">
                  <a:solidFill>
                    <a:srgbClr val="000000"/>
                  </a:solidFill>
                  <a:cs typeface="+mn-cs"/>
                </a:rPr>
                <a:t>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a-DK" sz="800" dirty="0" smtClean="0">
                  <a:solidFill>
                    <a:srgbClr val="000000"/>
                  </a:solidFill>
                  <a:cs typeface="+mn-cs"/>
                </a:rPr>
                <a:t>V. </a:t>
              </a:r>
              <a:r>
                <a:rPr lang="en-US" altLang="da-DK" sz="800" dirty="0" err="1" smtClean="0">
                  <a:solidFill>
                    <a:srgbClr val="000000"/>
                  </a:solidFill>
                  <a:cs typeface="+mn-cs"/>
                </a:rPr>
                <a:t>Milas</a:t>
              </a:r>
              <a:r>
                <a:rPr lang="en-US" altLang="da-DK" sz="800" dirty="0" smtClean="0">
                  <a:solidFill>
                    <a:srgbClr val="000000"/>
                  </a:solidFill>
                  <a:cs typeface="+mn-cs"/>
                </a:rPr>
                <a:t> (GRC)</a:t>
              </a:r>
              <a:br>
                <a:rPr lang="en-US" altLang="da-DK" sz="800" dirty="0" smtClean="0">
                  <a:solidFill>
                    <a:srgbClr val="000000"/>
                  </a:solidFill>
                  <a:cs typeface="+mn-cs"/>
                </a:rPr>
              </a:br>
              <a:r>
                <a:rPr lang="en-US" altLang="da-DK" sz="800" dirty="0" smtClean="0">
                  <a:solidFill>
                    <a:srgbClr val="000000"/>
                  </a:solidFill>
                  <a:cs typeface="+mn-cs"/>
                </a:rPr>
                <a:t>E. </a:t>
              </a:r>
              <a:r>
                <a:rPr lang="en-US" altLang="da-DK" sz="800" dirty="0" err="1" smtClean="0">
                  <a:solidFill>
                    <a:srgbClr val="000000"/>
                  </a:solidFill>
                  <a:cs typeface="+mn-cs"/>
                </a:rPr>
                <a:t>Tonkikh</a:t>
              </a:r>
              <a:r>
                <a:rPr lang="en-US" altLang="da-DK" sz="800" dirty="0" smtClean="0">
                  <a:solidFill>
                    <a:srgbClr val="000000"/>
                  </a:solidFill>
                  <a:cs typeface="+mn-cs"/>
                </a:rPr>
                <a:t> (RUS)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 smtClean="0">
                <a:solidFill>
                  <a:srgbClr val="000000"/>
                </a:solidFill>
                <a:cs typeface="+mn-cs"/>
              </a:endParaRPr>
            </a:p>
          </p:txBody>
        </p:sp>
        <p:cxnSp>
          <p:nvCxnSpPr>
            <p:cNvPr id="2087" name="AutoShape 40"/>
            <p:cNvCxnSpPr>
              <a:cxnSpLocks noChangeAspect="1" noChangeShapeType="1"/>
              <a:stCxn id="60" idx="3"/>
              <a:endCxn id="2070" idx="0"/>
            </p:cNvCxnSpPr>
            <p:nvPr/>
          </p:nvCxnSpPr>
          <p:spPr bwMode="auto">
            <a:xfrm>
              <a:off x="5794375" y="2000883"/>
              <a:ext cx="1339057" cy="178756"/>
            </a:xfrm>
            <a:prstGeom prst="bentConnector2">
              <a:avLst/>
            </a:prstGeom>
            <a:noFill/>
            <a:ln w="63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88" name="Line 41"/>
            <p:cNvSpPr>
              <a:spLocks noChangeAspect="1" noChangeShapeType="1"/>
            </p:cNvSpPr>
            <p:nvPr/>
          </p:nvSpPr>
          <p:spPr bwMode="auto">
            <a:xfrm>
              <a:off x="4587875" y="2500313"/>
              <a:ext cx="0" cy="83978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9" name="Line 42"/>
            <p:cNvSpPr>
              <a:spLocks noChangeAspect="1" noChangeShapeType="1"/>
            </p:cNvSpPr>
            <p:nvPr/>
          </p:nvSpPr>
          <p:spPr bwMode="auto">
            <a:xfrm flipV="1">
              <a:off x="1066800" y="3340100"/>
              <a:ext cx="557847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0" name="Text Box 46"/>
            <p:cNvSpPr txBox="1">
              <a:spLocks noChangeAspect="1" noChangeArrowheads="1"/>
            </p:cNvSpPr>
            <p:nvPr/>
          </p:nvSpPr>
          <p:spPr bwMode="auto">
            <a:xfrm>
              <a:off x="6269342" y="3489325"/>
              <a:ext cx="724878" cy="24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 dirty="0" smtClean="0">
                  <a:solidFill>
                    <a:srgbClr val="000000"/>
                  </a:solidFill>
                  <a:cs typeface="+mn-cs"/>
                </a:rPr>
                <a:t>ECC </a:t>
              </a:r>
              <a:r>
                <a:rPr lang="en-GB" altLang="da-DK" sz="1000" b="1" dirty="0" smtClean="0">
                  <a:solidFill>
                    <a:srgbClr val="000000"/>
                  </a:solidFill>
                  <a:cs typeface="+mn-cs"/>
                </a:rPr>
                <a:t>PT1</a:t>
              </a:r>
              <a:endParaRPr lang="en-GB" altLang="da-DK" sz="1000" b="1" dirty="0" smtClean="0">
                <a:solidFill>
                  <a:srgbClr val="000000"/>
                </a:solidFill>
                <a:cs typeface="+mn-cs"/>
              </a:endParaRPr>
            </a:p>
          </p:txBody>
        </p:sp>
        <p:cxnSp>
          <p:nvCxnSpPr>
            <p:cNvPr id="85" name="Elbow Connector 84"/>
            <p:cNvCxnSpPr>
              <a:cxnSpLocks noChangeAspect="1"/>
              <a:stCxn id="60" idx="1"/>
              <a:endCxn id="66" idx="0"/>
            </p:cNvCxnSpPr>
            <p:nvPr/>
          </p:nvCxnSpPr>
          <p:spPr>
            <a:xfrm rot="10800000" flipV="1">
              <a:off x="2055813" y="2001676"/>
              <a:ext cx="1327150" cy="177785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2" name="Text Box 43"/>
            <p:cNvSpPr txBox="1">
              <a:spLocks noChangeArrowheads="1"/>
            </p:cNvSpPr>
            <p:nvPr/>
          </p:nvSpPr>
          <p:spPr bwMode="auto">
            <a:xfrm>
              <a:off x="849313" y="5405438"/>
              <a:ext cx="1444625" cy="21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800" dirty="0" smtClean="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Updated: </a:t>
              </a:r>
              <a:r>
                <a:rPr lang="en-GB" altLang="da-DK" sz="800" dirty="0" smtClean="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October</a:t>
              </a:r>
              <a:r>
                <a:rPr lang="da-DK" altLang="da-DK" sz="800" dirty="0" smtClean="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 </a:t>
              </a:r>
              <a:r>
                <a:rPr lang="da-DK" altLang="da-DK" sz="800" dirty="0" smtClean="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2018</a:t>
              </a:r>
              <a:endParaRPr lang="en-US" altLang="da-DK" sz="800" dirty="0" smtClean="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45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7902871" y="6237312"/>
            <a:ext cx="763587" cy="363537"/>
          </a:xfrm>
        </p:spPr>
        <p:txBody>
          <a:bodyPr/>
          <a:lstStyle/>
          <a:p>
            <a:pPr>
              <a:defRPr/>
            </a:pPr>
            <a:fld id="{9D9030D1-9A54-442E-8EA1-8508DE09B6E8}" type="slidenum">
              <a:rPr lang="en-GB" sz="1000" smtClean="0"/>
              <a:pPr>
                <a:defRPr/>
              </a:pPr>
              <a:t>2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6685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2987824" y="912813"/>
            <a:ext cx="5695801" cy="687387"/>
          </a:xfrm>
        </p:spPr>
        <p:txBody>
          <a:bodyPr/>
          <a:lstStyle/>
          <a:p>
            <a:pPr eaLnBrk="1" hangingPunct="1"/>
            <a:r>
              <a:rPr lang="en-GB" sz="2000" dirty="0" smtClean="0"/>
              <a:t>Radio regulatory environment in Europe</a:t>
            </a:r>
            <a:endParaRPr lang="en-GB" sz="20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de-DE" sz="1000" smtClean="0"/>
              <a:pPr>
                <a:defRPr/>
              </a:pPr>
              <a:t>3</a:t>
            </a:fld>
            <a:endParaRPr lang="de-DE" sz="10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539552" y="2100064"/>
            <a:ext cx="3695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Clr>
                <a:srgbClr val="FF0000"/>
              </a:buClr>
              <a:buNone/>
              <a:defRPr/>
            </a:pPr>
            <a:r>
              <a:rPr lang="en-GB" sz="1600" kern="0" dirty="0" smtClean="0">
                <a:solidFill>
                  <a:srgbClr val="000000"/>
                </a:solidFill>
              </a:rPr>
              <a:t>At national level, radio spectrum is managed by national administrations.</a:t>
            </a:r>
          </a:p>
          <a:p>
            <a:pPr marL="0" lvl="0" indent="0">
              <a:buClr>
                <a:srgbClr val="FF0000"/>
              </a:buClr>
              <a:buNone/>
              <a:defRPr/>
            </a:pPr>
            <a:endParaRPr lang="en-GB" sz="1600" kern="0" dirty="0" smtClean="0">
              <a:solidFill>
                <a:srgbClr val="000000"/>
              </a:solidFill>
            </a:endParaRPr>
          </a:p>
          <a:p>
            <a:pPr marL="0" lvl="0" indent="0">
              <a:buClr>
                <a:srgbClr val="FF0000"/>
              </a:buClr>
              <a:buNone/>
              <a:defRPr/>
            </a:pPr>
            <a:r>
              <a:rPr lang="en-GB" sz="1600" kern="0" dirty="0" smtClean="0">
                <a:solidFill>
                  <a:srgbClr val="000000"/>
                </a:solidFill>
              </a:rPr>
              <a:t>At European level, the European Commission (</a:t>
            </a:r>
            <a:r>
              <a:rPr lang="en-GB" sz="1600" b="1" kern="0" dirty="0" smtClean="0">
                <a:solidFill>
                  <a:srgbClr val="000000"/>
                </a:solidFill>
              </a:rPr>
              <a:t>EC</a:t>
            </a:r>
            <a:r>
              <a:rPr lang="en-GB" sz="1600" kern="0" dirty="0" smtClean="0">
                <a:solidFill>
                  <a:srgbClr val="000000"/>
                </a:solidFill>
              </a:rPr>
              <a:t>), </a:t>
            </a:r>
            <a:r>
              <a:rPr lang="en-GB" sz="1600" b="1" kern="0" dirty="0" smtClean="0">
                <a:solidFill>
                  <a:srgbClr val="000000"/>
                </a:solidFill>
              </a:rPr>
              <a:t>ETS</a:t>
            </a:r>
            <a:r>
              <a:rPr lang="en-GB" sz="1600" kern="0" dirty="0" smtClean="0">
                <a:solidFill>
                  <a:srgbClr val="000000"/>
                </a:solidFill>
              </a:rPr>
              <a:t>I, and the Electronic Communications Committee (</a:t>
            </a:r>
            <a:r>
              <a:rPr lang="en-GB" sz="1600" b="1" kern="0" dirty="0" smtClean="0">
                <a:solidFill>
                  <a:srgbClr val="000000"/>
                </a:solidFill>
              </a:rPr>
              <a:t>ECC</a:t>
            </a:r>
            <a:r>
              <a:rPr lang="en-GB" sz="1600" kern="0" dirty="0" smtClean="0">
                <a:solidFill>
                  <a:srgbClr val="000000"/>
                </a:solidFill>
              </a:rPr>
              <a:t>) of the European Conference of Postal and Telecommunications Administrations (CEPT</a:t>
            </a:r>
            <a:r>
              <a:rPr lang="en-GB" sz="1600" kern="0" baseline="30000" dirty="0" smtClean="0">
                <a:solidFill>
                  <a:srgbClr val="000000"/>
                </a:solidFill>
              </a:rPr>
              <a:t>1)</a:t>
            </a:r>
            <a:r>
              <a:rPr lang="en-GB" sz="1600" kern="0" dirty="0" smtClean="0">
                <a:solidFill>
                  <a:srgbClr val="000000"/>
                </a:solidFill>
              </a:rPr>
              <a:t>) cooperate on aspects related to the regulatory environment for radio equipment and spectrum.</a:t>
            </a:r>
            <a:endParaRPr lang="en-GB" sz="1600" kern="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4"/>
          <a:stretch>
            <a:fillRect/>
          </a:stretch>
        </p:blipFill>
        <p:spPr bwMode="auto">
          <a:xfrm>
            <a:off x="4644008" y="2060848"/>
            <a:ext cx="424330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3568" y="6309320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1) CEPT: Conférence </a:t>
            </a:r>
            <a:r>
              <a:rPr lang="fr-FR" sz="1000" dirty="0"/>
              <a:t>Européenne des Administrations des Postes et des Télécommunications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05914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610" y="898731"/>
            <a:ext cx="4694739" cy="660512"/>
          </a:xfrm>
        </p:spPr>
        <p:txBody>
          <a:bodyPr/>
          <a:lstStyle/>
          <a:p>
            <a:r>
              <a:rPr lang="en-GB" dirty="0" smtClean="0"/>
              <a:t>5G AAS - Introduction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44408" y="6281303"/>
            <a:ext cx="610872" cy="365125"/>
          </a:xfrm>
        </p:spPr>
        <p:txBody>
          <a:bodyPr/>
          <a:lstStyle/>
          <a:p>
            <a:fld id="{3525CFF1-B50C-BD43-BA64-90420A92ACFD}" type="slidenum">
              <a:rPr lang="en-GB" sz="1000" smtClean="0"/>
              <a:pPr/>
              <a:t>4</a:t>
            </a:fld>
            <a:endParaRPr lang="en-GB" sz="1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756802"/>
            <a:ext cx="8439150" cy="476854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Active Antenna Systems</a:t>
            </a:r>
            <a:r>
              <a:rPr lang="de-DE" sz="1600" dirty="0" smtClean="0"/>
              <a:t> (AAS) </a:t>
            </a:r>
            <a:r>
              <a:rPr lang="en-GB" sz="1600" dirty="0" smtClean="0"/>
              <a:t>are used in 5G for high </a:t>
            </a:r>
            <a:r>
              <a:rPr lang="en-GB" sz="1600" dirty="0" smtClean="0"/>
              <a:t>gain directional beamforming</a:t>
            </a:r>
            <a:r>
              <a:rPr lang="de-DE" sz="1600" dirty="0" smtClean="0"/>
              <a:t> </a:t>
            </a:r>
            <a:r>
              <a:rPr lang="en-GB" sz="1600" dirty="0" smtClean="0"/>
              <a:t>to maximise the user data rates and the coverage</a:t>
            </a:r>
            <a:r>
              <a:rPr lang="de-DE" sz="1600" dirty="0" smtClean="0"/>
              <a:t>.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Multiple </a:t>
            </a:r>
            <a:r>
              <a:rPr lang="en-GB" sz="1600" dirty="0" smtClean="0"/>
              <a:t>transceivers</a:t>
            </a:r>
            <a:r>
              <a:rPr lang="de-DE" sz="1600" dirty="0" smtClean="0"/>
              <a:t> </a:t>
            </a:r>
            <a:r>
              <a:rPr lang="en-GB" sz="1600" dirty="0" smtClean="0"/>
              <a:t>and antennas are integrated in one</a:t>
            </a:r>
            <a:r>
              <a:rPr lang="de-DE" sz="1600" dirty="0" smtClean="0"/>
              <a:t> </a:t>
            </a:r>
            <a:r>
              <a:rPr lang="de-DE" sz="1600" dirty="0" smtClean="0"/>
              <a:t>si</a:t>
            </a:r>
            <a:r>
              <a:rPr lang="en-GB" sz="1600" dirty="0" err="1" smtClean="0"/>
              <a:t>ngle</a:t>
            </a:r>
            <a:r>
              <a:rPr lang="en-GB" sz="1600" dirty="0" smtClean="0"/>
              <a:t> array</a:t>
            </a:r>
            <a:r>
              <a:rPr lang="de-DE" sz="16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11" y="3433719"/>
            <a:ext cx="2843886" cy="246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41" y="3429227"/>
            <a:ext cx="2845492" cy="112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6" y="5013176"/>
            <a:ext cx="1830857" cy="126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70311" y="3073794"/>
            <a:ext cx="15872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prstClr val="black"/>
                </a:solidFill>
                <a:latin typeface="Arial"/>
                <a:cs typeface="+mn-cs"/>
              </a:rPr>
              <a:t>Non-AAS architecture:</a:t>
            </a:r>
            <a:endParaRPr lang="da-DK" sz="11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0546" y="4664147"/>
            <a:ext cx="12186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100" dirty="0" smtClean="0">
                <a:solidFill>
                  <a:prstClr val="black"/>
                </a:solidFill>
                <a:latin typeface="Arial"/>
                <a:cs typeface="+mn-cs"/>
              </a:rPr>
              <a:t>AAS-Architektur:</a:t>
            </a:r>
            <a:endParaRPr lang="de-DE" sz="1100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6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898731"/>
            <a:ext cx="5404470" cy="660512"/>
          </a:xfrm>
        </p:spPr>
        <p:txBody>
          <a:bodyPr/>
          <a:lstStyle/>
          <a:p>
            <a:r>
              <a:rPr lang="en-GB" dirty="0" smtClean="0"/>
              <a:t>Comparison - AAS  und Non-AAS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GB" sz="1000" smtClean="0"/>
              <a:pPr/>
              <a:t>5</a:t>
            </a:fld>
            <a:endParaRPr lang="en-GB" sz="1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5776397"/>
            <a:ext cx="1999961" cy="442383"/>
          </a:xfrm>
        </p:spPr>
        <p:txBody>
          <a:bodyPr/>
          <a:lstStyle/>
          <a:p>
            <a:r>
              <a:rPr lang="en-GB" sz="1200" dirty="0" smtClean="0"/>
              <a:t>Source: Huawei</a:t>
            </a:r>
            <a:endParaRPr lang="en-GB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49" y="3039059"/>
            <a:ext cx="3344603" cy="1945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44" y="2416748"/>
            <a:ext cx="3560709" cy="31902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7092" y="2000621"/>
            <a:ext cx="3080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/>
                <a:cs typeface="+mn-cs"/>
              </a:rPr>
              <a:t>4 way MIMO </a:t>
            </a:r>
            <a:r>
              <a:rPr lang="en-GB" sz="1200" u="sng" dirty="0" smtClean="0">
                <a:solidFill>
                  <a:prstClr val="black"/>
                </a:solidFill>
                <a:latin typeface="Arial"/>
                <a:cs typeface="+mn-cs"/>
              </a:rPr>
              <a:t>Non-AAS</a:t>
            </a:r>
            <a:r>
              <a:rPr lang="en-GB" sz="1200" dirty="0" smtClean="0">
                <a:solidFill>
                  <a:prstClr val="black"/>
                </a:solidFill>
                <a:latin typeface="Arial"/>
                <a:cs typeface="+mn-cs"/>
              </a:rPr>
              <a:t> System with 4 TRX</a:t>
            </a:r>
            <a:endParaRPr lang="en-GB" sz="12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01356" y="2019093"/>
            <a:ext cx="2824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/>
                <a:cs typeface="+mn-cs"/>
              </a:rPr>
              <a:t>4 way MIMO </a:t>
            </a:r>
            <a:r>
              <a:rPr lang="en-GB" sz="1200" u="sng" dirty="0" smtClean="0">
                <a:solidFill>
                  <a:prstClr val="black"/>
                </a:solidFill>
                <a:latin typeface="Arial"/>
                <a:cs typeface="+mn-cs"/>
              </a:rPr>
              <a:t>AAS</a:t>
            </a:r>
            <a:r>
              <a:rPr lang="en-GB" sz="1200" dirty="0" smtClean="0">
                <a:solidFill>
                  <a:prstClr val="black"/>
                </a:solidFill>
                <a:latin typeface="Arial"/>
                <a:cs typeface="+mn-cs"/>
              </a:rPr>
              <a:t> System with 24 TRX</a:t>
            </a:r>
            <a:endParaRPr lang="en-GB" sz="1200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0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Regulatory challenges caused by AAS technology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GB" sz="1000" smtClean="0"/>
              <a:pPr/>
              <a:t>6</a:t>
            </a:fld>
            <a:endParaRPr lang="en-GB" sz="1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7544" y="2060849"/>
            <a:ext cx="8439150" cy="31683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Difficulty to determine the maximum antenna gain because of the dynamic beamforming – How can e.i.r.p. limits be specified?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No antenna connectors  – How can</a:t>
            </a:r>
            <a:r>
              <a:rPr lang="de-DE" sz="1600" dirty="0" smtClean="0"/>
              <a:t> </a:t>
            </a:r>
            <a:r>
              <a:rPr lang="en-GB" sz="1600" dirty="0" smtClean="0"/>
              <a:t>conducted</a:t>
            </a:r>
            <a:r>
              <a:rPr lang="de-DE" sz="1600" dirty="0" smtClean="0"/>
              <a:t> power </a:t>
            </a:r>
            <a:r>
              <a:rPr lang="en-GB" sz="1600" dirty="0" smtClean="0"/>
              <a:t>limits be determined (e.g. for unwanted emissions (spurious emissions))?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Radio compatibility problems – How can the direction and the shape of the transmission characteristics be determined, especially in spurious emission frequency ranges?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No possibilities for field measurements (monitoring)?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r>
              <a:rPr lang="en-GB" sz="1600" dirty="0" smtClean="0">
                <a:sym typeface="Wingdings" panose="05000000000000000000" pitchFamily="2" charset="2"/>
              </a:rPr>
              <a:t> </a:t>
            </a:r>
            <a:r>
              <a:rPr lang="en-GB" sz="1600" dirty="0" smtClean="0"/>
              <a:t>CEPT/ECC (FM22, ECC PT1) is dealing with these questions</a:t>
            </a:r>
          </a:p>
          <a:p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677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TRP (Total Radiated Power)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GB" sz="1000" smtClean="0"/>
              <a:pPr/>
              <a:t>7</a:t>
            </a:fld>
            <a:endParaRPr lang="en-GB" sz="1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/>
                  <a:t>3GPP proposes to use TRP </a:t>
                </a:r>
                <a:r>
                  <a:rPr lang="de-DE" sz="1600" dirty="0" smtClean="0"/>
                  <a:t>(</a:t>
                </a:r>
                <a:r>
                  <a:rPr lang="en-GB" sz="1600" i="1" dirty="0" smtClean="0"/>
                  <a:t>Total </a:t>
                </a:r>
                <a:r>
                  <a:rPr lang="en-GB" sz="1600" i="1" dirty="0" smtClean="0"/>
                  <a:t>Radiated </a:t>
                </a:r>
                <a:r>
                  <a:rPr lang="en-GB" sz="1600" i="1" dirty="0" smtClean="0"/>
                  <a:t>Power</a:t>
                </a:r>
                <a:r>
                  <a:rPr lang="de-DE" sz="1600" dirty="0" smtClean="0"/>
                  <a:t>) </a:t>
                </a:r>
                <a:r>
                  <a:rPr lang="en-GB" sz="1600" dirty="0" smtClean="0"/>
                  <a:t>as an alternative to e.i.r.p. </a:t>
                </a:r>
                <a:r>
                  <a:rPr lang="de-DE" sz="1600" dirty="0" smtClean="0"/>
                  <a:t>(</a:t>
                </a:r>
                <a:r>
                  <a:rPr lang="en-GB" sz="1600" i="1" dirty="0" smtClean="0"/>
                  <a:t>Equivalent </a:t>
                </a:r>
                <a:r>
                  <a:rPr lang="en-GB" sz="1600" i="1" dirty="0" smtClean="0"/>
                  <a:t>Isotropically Radiated </a:t>
                </a:r>
                <a:r>
                  <a:rPr lang="en-GB" sz="1600" i="1" dirty="0" smtClean="0"/>
                  <a:t>Power</a:t>
                </a:r>
                <a:r>
                  <a:rPr lang="de-DE" sz="1600" dirty="0" smtClean="0"/>
                  <a:t>) </a:t>
                </a:r>
                <a:r>
                  <a:rPr lang="en-GB" sz="1600" dirty="0" smtClean="0"/>
                  <a:t>or to conducted limits</a:t>
                </a:r>
                <a:r>
                  <a:rPr lang="de-DE" sz="1600" dirty="0" smtClean="0"/>
                  <a:t>.</a:t>
                </a:r>
                <a:endParaRPr lang="de-DE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TRP is equal to the total conducted power input into the antenna array system less any losses in the antenna array </a:t>
                </a:r>
                <a:r>
                  <a:rPr lang="en-GB" sz="1600" dirty="0" smtClean="0"/>
                  <a:t>system. TRP </a:t>
                </a:r>
                <a:r>
                  <a:rPr lang="en-GB" sz="1600" dirty="0"/>
                  <a:t>is defined as the integral of the power transmitted in different directions over the entire radiation sphere as shown in the expression below</a:t>
                </a:r>
                <a:r>
                  <a:rPr lang="en-GB" sz="1600" dirty="0" smtClean="0"/>
                  <a:t>:</a:t>
                </a:r>
                <a:endParaRPr lang="en-US" sz="1600" dirty="0" smtClean="0"/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𝑇𝑅𝑃</m:t>
                      </m:r>
                      <m:r>
                        <a:rPr lang="en-GB" sz="1600" i="1">
                          <a:latin typeface="Cambria Math"/>
                        </a:rPr>
                        <m:t>≝</m:t>
                      </m:r>
                      <m:f>
                        <m:fPr>
                          <m:ctrlPr>
                            <a:rPr lang="da-DK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4</m:t>
                          </m:r>
                          <m:r>
                            <a:rPr lang="en-GB" sz="1600" i="1">
                              <a:latin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da-DK" sz="1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1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  <m:r>
                            <a:rPr lang="en-GB" sz="1600" i="1">
                              <a:latin typeface="Cambria Math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da-DK" sz="16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GB" sz="16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a-DK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a:rPr lang="en-GB" sz="16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sz="1600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/>
                                </a:rPr>
                                <m:t>sin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𝜑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/>
                  <a:t>ECC (ECC PT1) has defined limits for out-of-block emissions in TRP for the following frequency bands, based on coexistence studies, with the aim to protect other users in (adjacent) frequency bands:</a:t>
                </a:r>
                <a:br>
                  <a:rPr lang="en-GB" sz="1600" dirty="0" smtClean="0"/>
                </a:br>
                <a:endParaRPr lang="en-GB" sz="1600" dirty="0" smtClean="0"/>
              </a:p>
              <a:p>
                <a:pPr marL="645750" lvl="1" indent="-285750">
                  <a:buFont typeface="Arial" panose="020B0604020202020204" pitchFamily="34" charset="0"/>
                  <a:buChar char="•"/>
                </a:pPr>
                <a:r>
                  <a:rPr lang="en-GB" sz="1600" u="sng" dirty="0" smtClean="0"/>
                  <a:t>3.4 – 3.8 GHz:</a:t>
                </a:r>
                <a:br>
                  <a:rPr lang="en-GB" sz="1600" u="sng" dirty="0" smtClean="0"/>
                </a:br>
                <a:r>
                  <a:rPr lang="en-GB" sz="1600" dirty="0" smtClean="0"/>
                  <a:t>Revision of </a:t>
                </a:r>
                <a:r>
                  <a:rPr lang="en-GB" sz="1600" b="1" dirty="0" smtClean="0"/>
                  <a:t>ECC Decision (11)06</a:t>
                </a:r>
                <a:r>
                  <a:rPr lang="en-GB" sz="1600" dirty="0" smtClean="0"/>
                  <a:t> (existing conditions remain for non-AAS)</a:t>
                </a:r>
              </a:p>
              <a:p>
                <a:pPr marL="645750" lvl="1" indent="-285750">
                  <a:buFont typeface="Arial" panose="020B0604020202020204" pitchFamily="34" charset="0"/>
                  <a:buChar char="•"/>
                </a:pPr>
                <a:r>
                  <a:rPr lang="en-GB" sz="1600" u="sng" dirty="0" smtClean="0"/>
                  <a:t>24.25 – 27.50 GHz:</a:t>
                </a:r>
                <a:br>
                  <a:rPr lang="en-GB" sz="1600" u="sng" dirty="0" smtClean="0"/>
                </a:br>
                <a:r>
                  <a:rPr lang="en-GB" sz="1600" dirty="0" smtClean="0"/>
                  <a:t>New </a:t>
                </a:r>
                <a:r>
                  <a:rPr lang="en-GB" sz="1600" b="1" dirty="0" smtClean="0"/>
                  <a:t>ECC Decision (18)06</a:t>
                </a:r>
                <a:r>
                  <a:rPr lang="en-GB" sz="1600" dirty="0" smtClean="0"/>
                  <a:t> (AAS)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</p:txBody>
          </p:sp>
        </mc:Choice>
        <mc:Fallback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2"/>
                <a:stretch>
                  <a:fillRect l="-217" t="-411" b="-1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3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TRP vs. e.i.r.p. limits – interference consideration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GB" sz="1000" smtClean="0"/>
              <a:pPr/>
              <a:t>8</a:t>
            </a:fld>
            <a:endParaRPr lang="en-GB" sz="1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2480" y="5600264"/>
            <a:ext cx="8439150" cy="716780"/>
          </a:xfrm>
        </p:spPr>
        <p:txBody>
          <a:bodyPr/>
          <a:lstStyle/>
          <a:p>
            <a:r>
              <a:rPr lang="en-GB" dirty="0" smtClean="0"/>
              <a:t>TRP provides a higher degree of flexibility for the network roll-out, by not changing the average interference environment.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18655" y="1836982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/>
                <a:cs typeface="+mn-cs"/>
              </a:rPr>
              <a:t>By using a TRP limit the same power can either be distributed over a larger area or concentrated within a narrower beam.</a:t>
            </a:r>
            <a:endParaRPr lang="en-GB" sz="12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10" y="2698751"/>
            <a:ext cx="2712085" cy="28829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1" y="3343835"/>
            <a:ext cx="3692236" cy="15927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849091" y="2125703"/>
            <a:ext cx="367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/>
                <a:cs typeface="+mn-cs"/>
              </a:rPr>
              <a:t>By using an e.i.r.p. limit more power can be distributed over a larger area, by still applying the e.i.r.p. limit.</a:t>
            </a:r>
            <a:endParaRPr lang="en-GB" sz="1200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7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Limits for the s</a:t>
            </a:r>
            <a:r>
              <a:rPr lang="en-GB" dirty="0" smtClean="0"/>
              <a:t>purious emissions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GB" sz="1000" smtClean="0"/>
              <a:pPr/>
              <a:t>9</a:t>
            </a:fld>
            <a:endParaRPr lang="en-GB" sz="1000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57200" y="2060847"/>
            <a:ext cx="8439150" cy="40322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2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General limits for unwanted emissions in the spurious domain (frequency separation larger than 2.5 * channel bandwidth) are specified in ERC Recommendation 74-01.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ECC (SE PT 21) is revising this Recommendation, especially with regard to the limits for 5G AAS.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Tests with available 5G equipment have shown that the applicability of the current limit of -30 dBm/MHz above 1 GHz can probably not be </a:t>
            </a:r>
            <a:r>
              <a:rPr lang="en-GB" sz="1600" dirty="0" smtClean="0">
                <a:solidFill>
                  <a:prstClr val="black"/>
                </a:solidFill>
              </a:rPr>
              <a:t>ensure</a:t>
            </a:r>
            <a:r>
              <a:rPr lang="en-GB" sz="1600" dirty="0" smtClean="0">
                <a:solidFill>
                  <a:prstClr val="black"/>
                </a:solidFill>
              </a:rPr>
              <a:t>d.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SE PT 21 is considering alternative solutions on how to specify the limits, especially regarding </a:t>
            </a:r>
            <a:r>
              <a:rPr lang="en-GB" sz="1600" dirty="0" smtClean="0">
                <a:solidFill>
                  <a:prstClr val="black"/>
                </a:solidFill>
              </a:rPr>
              <a:t>possibilities for limits for systems with various channel bandwidths.</a:t>
            </a:r>
            <a:endParaRPr lang="en-GB" sz="1600" dirty="0" smtClean="0">
              <a:solidFill>
                <a:prstClr val="black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Possibilities (measurement methods) for TRP measurements in the field are under discussion.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Schedule: until May 2019.</a:t>
            </a:r>
          </a:p>
          <a:p>
            <a:pPr fontAlgn="auto">
              <a:spcAft>
                <a:spcPts val="0"/>
              </a:spcAft>
            </a:pPr>
            <a:endParaRPr lang="de-DE" sz="1600" dirty="0" smtClean="0">
              <a:solidFill>
                <a:prstClr val="black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CC PPT Template_1609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ECC PPT Template_1609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CCCC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E2E2E2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1344</Words>
  <Application>Microsoft Office PowerPoint</Application>
  <PresentationFormat>Bildschirmpräsentation (4:3)</PresentationFormat>
  <Paragraphs>188</Paragraphs>
  <Slides>15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Default Design</vt:lpstr>
      <vt:lpstr>1_Default Design</vt:lpstr>
      <vt:lpstr>ECC PPT Template_16092018</vt:lpstr>
      <vt:lpstr>1_ECC PPT Template_16092018</vt:lpstr>
      <vt:lpstr>1_Office Theme</vt:lpstr>
      <vt:lpstr>ITG Workshop on 5G antennas 13 November 2018, University Munich / Germany</vt:lpstr>
      <vt:lpstr>PowerPoint-Präsentation</vt:lpstr>
      <vt:lpstr>Radio regulatory environment in Europe</vt:lpstr>
      <vt:lpstr>5G AAS - Introduction</vt:lpstr>
      <vt:lpstr>Comparison - AAS  und Non-AAS</vt:lpstr>
      <vt:lpstr>Regulatory challenges caused by AAS technology</vt:lpstr>
      <vt:lpstr>TRP (Total Radiated Power)</vt:lpstr>
      <vt:lpstr>TRP vs. e.i.r.p. limits – interference consideration</vt:lpstr>
      <vt:lpstr>Limits for the spurious emissions</vt:lpstr>
      <vt:lpstr>Spectrum regulation for the 5G pioneer bands (3.5 GHz, 26 GHz)</vt:lpstr>
      <vt:lpstr>Spectrum regulation for the 5G pioneer bands (3.5 GHz, 26 GHz)</vt:lpstr>
      <vt:lpstr>Public consultation</vt:lpstr>
      <vt:lpstr>Public consultation</vt:lpstr>
      <vt:lpstr> CEPT 5G Roadmap</vt:lpstr>
      <vt:lpstr>Contacts</vt:lpstr>
    </vt:vector>
  </TitlesOfParts>
  <Manager>Thomas.Weilacher@BNetzA.de</Manager>
  <Company>Thomas Weilacher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ITG workshop on 5G antennas</dc:title>
  <dc:subject>Regulatory considerations on 5G</dc:subject>
  <dc:creator>Thomas.Weilacher@BNetzA.de</dc:creator>
  <cp:keywords>ECC presentation</cp:keywords>
  <dc:description>13 Nov. 2018, Munich/Germany</dc:description>
  <cp:lastModifiedBy>Thomas Weilacher</cp:lastModifiedBy>
  <cp:revision>445</cp:revision>
  <cp:lastPrinted>2013-09-04T13:15:59Z</cp:lastPrinted>
  <dcterms:created xsi:type="dcterms:W3CDTF">2011-06-28T16:48:17Z</dcterms:created>
  <dcterms:modified xsi:type="dcterms:W3CDTF">2018-11-13T19:57:17Z</dcterms:modified>
  <cp:contentStatus>Final, English translation</cp:contentStatus>
</cp:coreProperties>
</file>